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8" r:id="rId3"/>
    <p:sldId id="279" r:id="rId4"/>
    <p:sldId id="280" r:id="rId5"/>
    <p:sldId id="307" r:id="rId6"/>
    <p:sldId id="298" r:id="rId7"/>
    <p:sldId id="301" r:id="rId8"/>
    <p:sldId id="300" r:id="rId9"/>
    <p:sldId id="302" r:id="rId10"/>
    <p:sldId id="282" r:id="rId11"/>
    <p:sldId id="283" r:id="rId12"/>
    <p:sldId id="284" r:id="rId13"/>
    <p:sldId id="287" r:id="rId14"/>
    <p:sldId id="285" r:id="rId15"/>
    <p:sldId id="286" r:id="rId16"/>
    <p:sldId id="288" r:id="rId17"/>
    <p:sldId id="289" r:id="rId18"/>
    <p:sldId id="304" r:id="rId19"/>
    <p:sldId id="305" r:id="rId20"/>
    <p:sldId id="275" r:id="rId21"/>
    <p:sldId id="30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7E6A5-1D36-42C1-A177-91A5D562860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89BDA-DB66-45FB-AD92-D79E9FD5C1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12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Docent:</a:t>
            </a:r>
            <a:r>
              <a:rPr lang="nl-NL" baseline="0" dirty="0"/>
              <a:t> deel kaart van dorp uit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605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  <a:p>
            <a:r>
              <a:rPr lang="nl-NL" baseline="0" dirty="0"/>
              <a:t>Strategy Removing streets: takes a bit more effort</a:t>
            </a:r>
          </a:p>
          <a:p>
            <a:r>
              <a:rPr lang="nl-NL" baseline="0" dirty="0"/>
              <a:t>Strategy Brute force: lots of work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Strategy</a:t>
            </a:r>
            <a:r>
              <a:rPr lang="nl-NL" baseline="0" dirty="0"/>
              <a:t> Kruskal: different solutions if you choose different paths with same weight (see next sheets)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67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N </a:t>
            </a:r>
            <a:r>
              <a:rPr lang="nl-NL" dirty="0" err="1"/>
              <a:t>houses</a:t>
            </a:r>
            <a:r>
              <a:rPr lang="nl-NL" dirty="0"/>
              <a:t> =&gt; </a:t>
            </a:r>
            <a:r>
              <a:rPr lang="nl-NL" dirty="0" err="1"/>
              <a:t>minimal</a:t>
            </a:r>
            <a:r>
              <a:rPr lang="nl-NL" dirty="0"/>
              <a:t> of</a:t>
            </a:r>
            <a:r>
              <a:rPr lang="nl-NL" baseline="0" dirty="0"/>
              <a:t> (n-1) </a:t>
            </a:r>
            <a:r>
              <a:rPr lang="nl-NL" baseline="0" dirty="0" err="1"/>
              <a:t>solutions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44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  <a:p>
            <a:r>
              <a:rPr lang="nl-NL" baseline="0" dirty="0"/>
              <a:t>Strategy Removing streets: takes a bit more effort</a:t>
            </a:r>
          </a:p>
          <a:p>
            <a:r>
              <a:rPr lang="nl-NL" baseline="0" dirty="0"/>
              <a:t>Strategy Brute force: lots of work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Strategy</a:t>
            </a:r>
            <a:r>
              <a:rPr lang="nl-NL" baseline="0" dirty="0"/>
              <a:t> Kruskal: different solutions if you choose different paths with same weight (see next sheets)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0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06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1605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9177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Gretige algoritme</a:t>
            </a:r>
          </a:p>
          <a:p>
            <a:endParaRPr lang="nl-NL" dirty="0"/>
          </a:p>
          <a:p>
            <a:pPr marL="457200" indent="-457200">
              <a:buAutoNum type="arabicPeriod"/>
            </a:pPr>
            <a:r>
              <a:rPr lang="nl-NL" dirty="0"/>
              <a:t>Draw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houses</a:t>
            </a:r>
            <a:r>
              <a:rPr lang="nl-NL" dirty="0"/>
              <a:t> (as </a:t>
            </a:r>
            <a:r>
              <a:rPr lang="nl-NL" dirty="0" err="1"/>
              <a:t>nodes</a:t>
            </a:r>
            <a:r>
              <a:rPr lang="nl-NL" dirty="0"/>
              <a:t>)</a:t>
            </a:r>
          </a:p>
          <a:p>
            <a:pPr marL="457200" indent="-457200">
              <a:buAutoNum type="arabicPeriod"/>
            </a:pPr>
            <a:r>
              <a:rPr lang="nl-NL" dirty="0" err="1"/>
              <a:t>Sort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values</a:t>
            </a:r>
            <a:r>
              <a:rPr lang="nl-NL" dirty="0"/>
              <a:t> (</a:t>
            </a:r>
            <a:r>
              <a:rPr lang="nl-NL" dirty="0" err="1"/>
              <a:t>street</a:t>
            </a:r>
            <a:r>
              <a:rPr lang="nl-NL" dirty="0"/>
              <a:t> </a:t>
            </a:r>
            <a:r>
              <a:rPr lang="nl-NL" dirty="0" err="1"/>
              <a:t>lengths</a:t>
            </a:r>
            <a:r>
              <a:rPr lang="nl-NL" dirty="0"/>
              <a:t>) </a:t>
            </a:r>
            <a:r>
              <a:rPr lang="nl-NL" dirty="0" err="1"/>
              <a:t>into</a:t>
            </a:r>
            <a:r>
              <a:rPr lang="nl-NL" dirty="0"/>
              <a:t> a list</a:t>
            </a:r>
          </a:p>
          <a:p>
            <a:pPr marL="457200" indent="-457200">
              <a:buAutoNum type="arabicPeriod"/>
            </a:pPr>
            <a:r>
              <a:rPr lang="nl-NL" dirty="0" err="1"/>
              <a:t>Create</a:t>
            </a:r>
            <a:r>
              <a:rPr lang="nl-NL" dirty="0"/>
              <a:t> a </a:t>
            </a:r>
            <a:r>
              <a:rPr lang="nl-NL" dirty="0" err="1"/>
              <a:t>graph</a:t>
            </a:r>
            <a:r>
              <a:rPr lang="nl-NL" dirty="0"/>
              <a:t> (in CS </a:t>
            </a:r>
            <a:r>
              <a:rPr lang="nl-NL" dirty="0" err="1"/>
              <a:t>terms</a:t>
            </a:r>
            <a:r>
              <a:rPr lang="nl-NL" dirty="0"/>
              <a:t>) </a:t>
            </a:r>
            <a:r>
              <a:rPr lang="nl-NL" dirty="0" err="1"/>
              <a:t>by</a:t>
            </a:r>
            <a:r>
              <a:rPr lang="nl-NL" dirty="0"/>
              <a:t>:</a:t>
            </a:r>
          </a:p>
          <a:p>
            <a:pPr marL="914400" lvl="1" indent="-457200">
              <a:buAutoNum type="alphaLcParenR"/>
            </a:pPr>
            <a:r>
              <a:rPr lang="nl-NL" dirty="0"/>
              <a:t>For </a:t>
            </a:r>
            <a:r>
              <a:rPr lang="nl-NL" dirty="0" err="1"/>
              <a:t>each</a:t>
            </a:r>
            <a:r>
              <a:rPr lang="nl-NL" dirty="0"/>
              <a:t> element in </a:t>
            </a:r>
            <a:r>
              <a:rPr lang="nl-NL" dirty="0" err="1"/>
              <a:t>the</a:t>
            </a:r>
            <a:r>
              <a:rPr lang="nl-NL" dirty="0"/>
              <a:t> list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Select </a:t>
            </a:r>
            <a:r>
              <a:rPr lang="nl-NL" dirty="0" err="1"/>
              <a:t>cheapest</a:t>
            </a:r>
            <a:r>
              <a:rPr lang="nl-NL" dirty="0"/>
              <a:t> link 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 err="1"/>
              <a:t>If</a:t>
            </a:r>
            <a:r>
              <a:rPr lang="nl-NL" dirty="0"/>
              <a:t> no </a:t>
            </a:r>
            <a:r>
              <a:rPr lang="nl-NL" dirty="0" err="1"/>
              <a:t>closed</a:t>
            </a:r>
            <a:r>
              <a:rPr lang="nl-NL" dirty="0"/>
              <a:t> circuit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made, draw link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 err="1"/>
              <a:t>Remove</a:t>
            </a:r>
            <a:r>
              <a:rPr lang="nl-NL" dirty="0"/>
              <a:t> </a:t>
            </a:r>
            <a:r>
              <a:rPr lang="nl-NL" dirty="0" err="1"/>
              <a:t>value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list (</a:t>
            </a:r>
            <a:r>
              <a:rPr lang="nl-NL" dirty="0" err="1"/>
              <a:t>whether</a:t>
            </a:r>
            <a:r>
              <a:rPr lang="nl-NL" dirty="0"/>
              <a:t> </a:t>
            </a:r>
            <a:r>
              <a:rPr lang="nl-NL" dirty="0" err="1"/>
              <a:t>drawn</a:t>
            </a:r>
            <a:r>
              <a:rPr lang="nl-NL" dirty="0"/>
              <a:t> or </a:t>
            </a:r>
            <a:r>
              <a:rPr lang="nl-NL" dirty="0" err="1"/>
              <a:t>not</a:t>
            </a:r>
            <a:r>
              <a:rPr lang="nl-NL" dirty="0"/>
              <a:t>)</a:t>
            </a:r>
          </a:p>
          <a:p>
            <a:pPr marL="457200" lvl="1" indent="0">
              <a:buNone/>
            </a:pPr>
            <a:r>
              <a:rPr lang="nl-NL" b="1" dirty="0" err="1"/>
              <a:t>Kruskal</a:t>
            </a:r>
            <a:r>
              <a:rPr lang="nl-NL" b="1" dirty="0"/>
              <a:t> (1956)</a:t>
            </a:r>
          </a:p>
          <a:p>
            <a:pPr marL="457200" lvl="1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err="1"/>
              <a:t>Optimal</a:t>
            </a:r>
            <a:r>
              <a:rPr lang="nl-NL" b="1" dirty="0"/>
              <a:t> </a:t>
            </a:r>
            <a:r>
              <a:rPr lang="nl-NL" dirty="0"/>
              <a:t>solution</a:t>
            </a:r>
            <a:r>
              <a:rPr lang="nl-NL" b="1" dirty="0"/>
              <a:t> </a:t>
            </a:r>
            <a:r>
              <a:rPr lang="nl-NL" b="1" dirty="0" err="1"/>
              <a:t>can</a:t>
            </a:r>
            <a:r>
              <a:rPr lang="nl-NL" b="1" dirty="0"/>
              <a:t> </a:t>
            </a:r>
            <a:r>
              <a:rPr lang="nl-NL" b="1" dirty="0" err="1"/>
              <a:t>be</a:t>
            </a:r>
            <a:r>
              <a:rPr lang="nl-NL" b="1" dirty="0"/>
              <a:t> </a:t>
            </a:r>
            <a:r>
              <a:rPr lang="nl-NL" dirty="0"/>
              <a:t>found</a:t>
            </a:r>
            <a:r>
              <a:rPr lang="nl-NL" b="1" dirty="0"/>
              <a:t>: </a:t>
            </a:r>
          </a:p>
          <a:p>
            <a:pPr marL="0" indent="0">
              <a:buNone/>
            </a:pPr>
            <a:r>
              <a:rPr lang="nl-NL" b="1" dirty="0"/>
              <a:t>	</a:t>
            </a:r>
            <a:r>
              <a:rPr lang="nl-NL" dirty="0"/>
              <a:t>n </a:t>
            </a:r>
            <a:r>
              <a:rPr lang="nl-NL" dirty="0" err="1"/>
              <a:t>houses</a:t>
            </a:r>
            <a:r>
              <a:rPr lang="nl-NL" dirty="0"/>
              <a:t> =&gt; (n-1) </a:t>
            </a:r>
            <a:r>
              <a:rPr lang="nl-NL" dirty="0" err="1"/>
              <a:t>streets</a:t>
            </a:r>
            <a:endParaRPr lang="nl-NL" dirty="0"/>
          </a:p>
          <a:p>
            <a:pPr marL="0" indent="0">
              <a:buNone/>
            </a:pPr>
            <a:r>
              <a:rPr lang="nl-NL" dirty="0" err="1"/>
              <a:t>Efficient</a:t>
            </a:r>
            <a:r>
              <a:rPr lang="nl-NL" dirty="0"/>
              <a:t>: in </a:t>
            </a:r>
            <a:r>
              <a:rPr lang="nl-NL" dirty="0" err="1"/>
              <a:t>polynomial</a:t>
            </a:r>
            <a:r>
              <a:rPr lang="nl-NL" dirty="0"/>
              <a:t> time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in O(log n)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192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  <a:p>
            <a:r>
              <a:rPr lang="nl-NL" baseline="0" dirty="0"/>
              <a:t>Strategy Removing streets: takes a bit more effort</a:t>
            </a:r>
          </a:p>
          <a:p>
            <a:r>
              <a:rPr lang="nl-NL" baseline="0" dirty="0"/>
              <a:t>Strategy Brute force: lots of work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Strategy</a:t>
            </a:r>
            <a:r>
              <a:rPr lang="nl-NL" baseline="0" dirty="0"/>
              <a:t> Kruskal: different solutions if you choose different paths with same weight (see next sheets)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131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  <a:p>
            <a:r>
              <a:rPr lang="nl-NL" baseline="0" dirty="0"/>
              <a:t>Strategy Removing streets: takes a bit more effort</a:t>
            </a:r>
          </a:p>
          <a:p>
            <a:r>
              <a:rPr lang="nl-NL" baseline="0" dirty="0"/>
              <a:t>Strategy Brute force: lots of work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Strategy</a:t>
            </a:r>
            <a:r>
              <a:rPr lang="nl-NL" baseline="0" dirty="0"/>
              <a:t> Kruskal: different solutions if you choose different paths with same weight (see next sheets)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24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2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7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6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6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4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5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5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8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1D0AB-582B-4920-A593-365706482A2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E3AB2-1C70-440A-9F62-42E32686CF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1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Opdracht_werkbla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Modderdorp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UNPLUGGED</a:t>
            </a:r>
          </a:p>
          <a:p>
            <a:r>
              <a:rPr lang="en-US" dirty="0" err="1"/>
              <a:t>Bron</a:t>
            </a:r>
            <a:r>
              <a:rPr lang="en-US" dirty="0"/>
              <a:t>: csunplugged.org</a:t>
            </a:r>
          </a:p>
        </p:txBody>
      </p:sp>
    </p:spTree>
    <p:extLst>
      <p:ext uri="{BB962C8B-B14F-4D97-AF65-F5344CB8AC3E}">
        <p14:creationId xmlns:p14="http://schemas.microsoft.com/office/powerpoint/2010/main" val="2119860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Modderdorp</a:t>
            </a:r>
            <a:r>
              <a:rPr lang="en-US" dirty="0"/>
              <a:t> </a:t>
            </a:r>
            <a:r>
              <a:rPr lang="en-US" dirty="0" err="1"/>
              <a:t>weergegeven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graaf</a:t>
            </a:r>
            <a:endParaRPr lang="en-GB" dirty="0"/>
          </a:p>
        </p:txBody>
      </p:sp>
      <p:pic>
        <p:nvPicPr>
          <p:cNvPr id="8" name="Picture 3" descr="muddy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1"/>
            <a:ext cx="655320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2971800" y="1981200"/>
            <a:ext cx="5334000" cy="3352800"/>
            <a:chOff x="1248" y="1632"/>
            <a:chExt cx="3360" cy="2112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824" y="1632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312" y="1632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4320" y="196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2976" y="249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2544" y="196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1440" y="24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1248" y="336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2256" y="297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2784" y="345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3936" y="3024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3200400" y="2209800"/>
            <a:ext cx="4800600" cy="2819400"/>
            <a:chOff x="1392" y="1776"/>
            <a:chExt cx="3024" cy="1776"/>
          </a:xfrm>
        </p:grpSpPr>
        <p:sp>
          <p:nvSpPr>
            <p:cNvPr id="21" name="Line 16"/>
            <p:cNvSpPr>
              <a:spLocks noChangeShapeType="1"/>
            </p:cNvSpPr>
            <p:nvPr/>
          </p:nvSpPr>
          <p:spPr bwMode="auto">
            <a:xfrm flipV="1">
              <a:off x="1488" y="3168"/>
              <a:ext cx="76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" name="Group 17"/>
            <p:cNvGrpSpPr>
              <a:grpSpLocks/>
            </p:cNvGrpSpPr>
            <p:nvPr/>
          </p:nvGrpSpPr>
          <p:grpSpPr bwMode="auto">
            <a:xfrm>
              <a:off x="1392" y="1776"/>
              <a:ext cx="3024" cy="1776"/>
              <a:chOff x="1392" y="1776"/>
              <a:chExt cx="3024" cy="1776"/>
            </a:xfrm>
          </p:grpSpPr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 flipV="1">
                <a:off x="1629" y="1917"/>
                <a:ext cx="288" cy="5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 flipH="1">
                <a:off x="1392" y="2736"/>
                <a:ext cx="14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>
                <a:off x="1536" y="3552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>
                <a:off x="2496" y="3216"/>
                <a:ext cx="336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 flipV="1">
                <a:off x="1728" y="2160"/>
                <a:ext cx="816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auto">
              <a:xfrm>
                <a:off x="2112" y="1824"/>
                <a:ext cx="43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2112" y="1776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>
                <a:off x="3600" y="1824"/>
                <a:ext cx="72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26"/>
              <p:cNvSpPr>
                <a:spLocks noChangeShapeType="1"/>
              </p:cNvSpPr>
              <p:nvPr/>
            </p:nvSpPr>
            <p:spPr bwMode="auto">
              <a:xfrm flipV="1">
                <a:off x="2832" y="1872"/>
                <a:ext cx="52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7"/>
              <p:cNvSpPr>
                <a:spLocks noChangeShapeType="1"/>
              </p:cNvSpPr>
              <p:nvPr/>
            </p:nvSpPr>
            <p:spPr bwMode="auto">
              <a:xfrm flipH="1">
                <a:off x="2400" y="2256"/>
                <a:ext cx="240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8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57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9"/>
              <p:cNvSpPr>
                <a:spLocks noChangeShapeType="1"/>
              </p:cNvSpPr>
              <p:nvPr/>
            </p:nvSpPr>
            <p:spPr bwMode="auto">
              <a:xfrm>
                <a:off x="2784" y="2208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30"/>
              <p:cNvSpPr>
                <a:spLocks noChangeShapeType="1"/>
              </p:cNvSpPr>
              <p:nvPr/>
            </p:nvSpPr>
            <p:spPr bwMode="auto">
              <a:xfrm flipV="1">
                <a:off x="2544" y="2736"/>
                <a:ext cx="432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31"/>
              <p:cNvSpPr>
                <a:spLocks noChangeShapeType="1"/>
              </p:cNvSpPr>
              <p:nvPr/>
            </p:nvSpPr>
            <p:spPr bwMode="auto">
              <a:xfrm flipH="1">
                <a:off x="2928" y="2784"/>
                <a:ext cx="192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32"/>
              <p:cNvSpPr>
                <a:spLocks noChangeShapeType="1"/>
              </p:cNvSpPr>
              <p:nvPr/>
            </p:nvSpPr>
            <p:spPr bwMode="auto">
              <a:xfrm flipV="1">
                <a:off x="3072" y="3216"/>
                <a:ext cx="864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3"/>
              <p:cNvSpPr>
                <a:spLocks noChangeShapeType="1"/>
              </p:cNvSpPr>
              <p:nvPr/>
            </p:nvSpPr>
            <p:spPr bwMode="auto">
              <a:xfrm>
                <a:off x="3264" y="2688"/>
                <a:ext cx="672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4"/>
              <p:cNvSpPr>
                <a:spLocks noChangeShapeType="1"/>
              </p:cNvSpPr>
              <p:nvPr/>
            </p:nvSpPr>
            <p:spPr bwMode="auto">
              <a:xfrm>
                <a:off x="3504" y="1920"/>
                <a:ext cx="48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5"/>
              <p:cNvSpPr>
                <a:spLocks noChangeShapeType="1"/>
              </p:cNvSpPr>
              <p:nvPr/>
            </p:nvSpPr>
            <p:spPr bwMode="auto">
              <a:xfrm flipH="1">
                <a:off x="4128" y="2256"/>
                <a:ext cx="288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6"/>
              <p:cNvSpPr>
                <a:spLocks noChangeShapeType="1"/>
              </p:cNvSpPr>
              <p:nvPr/>
            </p:nvSpPr>
            <p:spPr bwMode="auto">
              <a:xfrm flipH="1">
                <a:off x="3168" y="1920"/>
                <a:ext cx="288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2" name="Group 37"/>
          <p:cNvGrpSpPr>
            <a:grpSpLocks/>
          </p:cNvGrpSpPr>
          <p:nvPr/>
        </p:nvGrpSpPr>
        <p:grpSpPr bwMode="auto">
          <a:xfrm>
            <a:off x="2971801" y="1752600"/>
            <a:ext cx="5154613" cy="3733800"/>
            <a:chOff x="1248" y="1488"/>
            <a:chExt cx="3247" cy="2352"/>
          </a:xfrm>
        </p:grpSpPr>
        <p:sp>
          <p:nvSpPr>
            <p:cNvPr id="43" name="Text Box 38"/>
            <p:cNvSpPr txBox="1">
              <a:spLocks noChangeArrowheads="1"/>
            </p:cNvSpPr>
            <p:nvPr/>
          </p:nvSpPr>
          <p:spPr bwMode="auto">
            <a:xfrm>
              <a:off x="2640" y="14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5</a:t>
              </a:r>
            </a:p>
          </p:txBody>
        </p:sp>
        <p:sp>
          <p:nvSpPr>
            <p:cNvPr id="44" name="Text Box 39"/>
            <p:cNvSpPr txBox="1">
              <a:spLocks noChangeArrowheads="1"/>
            </p:cNvSpPr>
            <p:nvPr/>
          </p:nvSpPr>
          <p:spPr bwMode="auto">
            <a:xfrm>
              <a:off x="4272" y="254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</a:p>
          </p:txBody>
        </p:sp>
        <p:sp>
          <p:nvSpPr>
            <p:cNvPr id="45" name="Text Box 40"/>
            <p:cNvSpPr txBox="1">
              <a:spLocks noChangeArrowheads="1"/>
            </p:cNvSpPr>
            <p:nvPr/>
          </p:nvSpPr>
          <p:spPr bwMode="auto">
            <a:xfrm>
              <a:off x="1536" y="201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46" name="Text Box 41"/>
            <p:cNvSpPr txBox="1">
              <a:spLocks noChangeArrowheads="1"/>
            </p:cNvSpPr>
            <p:nvPr/>
          </p:nvSpPr>
          <p:spPr bwMode="auto">
            <a:xfrm>
              <a:off x="2928" y="177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47" name="Text Box 42"/>
            <p:cNvSpPr txBox="1">
              <a:spLocks noChangeArrowheads="1"/>
            </p:cNvSpPr>
            <p:nvPr/>
          </p:nvSpPr>
          <p:spPr bwMode="auto">
            <a:xfrm>
              <a:off x="3936" y="16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48" name="Text Box 43"/>
            <p:cNvSpPr txBox="1">
              <a:spLocks noChangeArrowheads="1"/>
            </p:cNvSpPr>
            <p:nvPr/>
          </p:nvSpPr>
          <p:spPr bwMode="auto">
            <a:xfrm>
              <a:off x="1248" y="292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</a:p>
          </p:txBody>
        </p:sp>
        <p:sp>
          <p:nvSpPr>
            <p:cNvPr id="49" name="Text Box 44"/>
            <p:cNvSpPr txBox="1">
              <a:spLocks noChangeArrowheads="1"/>
            </p:cNvSpPr>
            <p:nvPr/>
          </p:nvSpPr>
          <p:spPr bwMode="auto">
            <a:xfrm>
              <a:off x="1920" y="211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5</a:t>
              </a:r>
            </a:p>
          </p:txBody>
        </p:sp>
        <p:sp>
          <p:nvSpPr>
            <p:cNvPr id="50" name="Text Box 45"/>
            <p:cNvSpPr txBox="1">
              <a:spLocks noChangeArrowheads="1"/>
            </p:cNvSpPr>
            <p:nvPr/>
          </p:nvSpPr>
          <p:spPr bwMode="auto">
            <a:xfrm>
              <a:off x="3072" y="206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</a:p>
          </p:txBody>
        </p:sp>
        <p:sp>
          <p:nvSpPr>
            <p:cNvPr id="51" name="Text Box 46"/>
            <p:cNvSpPr txBox="1">
              <a:spLocks noChangeArrowheads="1"/>
            </p:cNvSpPr>
            <p:nvPr/>
          </p:nvSpPr>
          <p:spPr bwMode="auto">
            <a:xfrm>
              <a:off x="1728" y="297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52" name="Text Box 47"/>
            <p:cNvSpPr txBox="1">
              <a:spLocks noChangeArrowheads="1"/>
            </p:cNvSpPr>
            <p:nvPr/>
          </p:nvSpPr>
          <p:spPr bwMode="auto">
            <a:xfrm>
              <a:off x="3504" y="235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53" name="Text Box 48"/>
            <p:cNvSpPr txBox="1">
              <a:spLocks noChangeArrowheads="1"/>
            </p:cNvSpPr>
            <p:nvPr/>
          </p:nvSpPr>
          <p:spPr bwMode="auto">
            <a:xfrm>
              <a:off x="1920" y="259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54" name="Text Box 49"/>
            <p:cNvSpPr txBox="1">
              <a:spLocks noChangeArrowheads="1"/>
            </p:cNvSpPr>
            <p:nvPr/>
          </p:nvSpPr>
          <p:spPr bwMode="auto">
            <a:xfrm>
              <a:off x="2592" y="307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</a:p>
          </p:txBody>
        </p:sp>
        <p:sp>
          <p:nvSpPr>
            <p:cNvPr id="55" name="Text Box 50"/>
            <p:cNvSpPr txBox="1">
              <a:spLocks noChangeArrowheads="1"/>
            </p:cNvSpPr>
            <p:nvPr/>
          </p:nvSpPr>
          <p:spPr bwMode="auto">
            <a:xfrm>
              <a:off x="1872" y="355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56" name="Text Box 51"/>
            <p:cNvSpPr txBox="1">
              <a:spLocks noChangeArrowheads="1"/>
            </p:cNvSpPr>
            <p:nvPr/>
          </p:nvSpPr>
          <p:spPr bwMode="auto">
            <a:xfrm>
              <a:off x="3024" y="297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57" name="Text Box 52"/>
            <p:cNvSpPr txBox="1">
              <a:spLocks noChangeArrowheads="1"/>
            </p:cNvSpPr>
            <p:nvPr/>
          </p:nvSpPr>
          <p:spPr bwMode="auto">
            <a:xfrm>
              <a:off x="2640" y="259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58" name="Text Box 53"/>
            <p:cNvSpPr txBox="1">
              <a:spLocks noChangeArrowheads="1"/>
            </p:cNvSpPr>
            <p:nvPr/>
          </p:nvSpPr>
          <p:spPr bwMode="auto">
            <a:xfrm>
              <a:off x="3456" y="336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59" name="Text Box 54"/>
            <p:cNvSpPr txBox="1">
              <a:spLocks noChangeArrowheads="1"/>
            </p:cNvSpPr>
            <p:nvPr/>
          </p:nvSpPr>
          <p:spPr bwMode="auto">
            <a:xfrm>
              <a:off x="2304" y="244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60" name="Text Box 55"/>
            <p:cNvSpPr txBox="1">
              <a:spLocks noChangeArrowheads="1"/>
            </p:cNvSpPr>
            <p:nvPr/>
          </p:nvSpPr>
          <p:spPr bwMode="auto">
            <a:xfrm>
              <a:off x="2160" y="187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61" name="Text Box 56"/>
            <p:cNvSpPr txBox="1">
              <a:spLocks noChangeArrowheads="1"/>
            </p:cNvSpPr>
            <p:nvPr/>
          </p:nvSpPr>
          <p:spPr bwMode="auto">
            <a:xfrm>
              <a:off x="2736" y="225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62" name="Text Box 57"/>
            <p:cNvSpPr txBox="1">
              <a:spLocks noChangeArrowheads="1"/>
            </p:cNvSpPr>
            <p:nvPr/>
          </p:nvSpPr>
          <p:spPr bwMode="auto">
            <a:xfrm>
              <a:off x="3408" y="283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</p:grpSp>
      <p:sp>
        <p:nvSpPr>
          <p:cNvPr id="63" name="Tijdelijke aanduiding voor inhoud 2"/>
          <p:cNvSpPr>
            <a:spLocks noGrp="1"/>
          </p:cNvSpPr>
          <p:nvPr>
            <p:ph idx="1"/>
          </p:nvPr>
        </p:nvSpPr>
        <p:spPr>
          <a:xfrm>
            <a:off x="4729162" y="5950920"/>
            <a:ext cx="2738438" cy="461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Knopen en lijnen</a:t>
            </a:r>
          </a:p>
        </p:txBody>
      </p:sp>
    </p:spTree>
    <p:extLst>
      <p:ext uri="{BB962C8B-B14F-4D97-AF65-F5344CB8AC3E}">
        <p14:creationId xmlns:p14="http://schemas.microsoft.com/office/powerpoint/2010/main" val="356161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Oplossing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graaf</a:t>
            </a:r>
            <a:endParaRPr lang="en-US" dirty="0"/>
          </a:p>
        </p:txBody>
      </p:sp>
      <p:grpSp>
        <p:nvGrpSpPr>
          <p:cNvPr id="4" name="Group 191"/>
          <p:cNvGrpSpPr>
            <a:grpSpLocks/>
          </p:cNvGrpSpPr>
          <p:nvPr/>
        </p:nvGrpSpPr>
        <p:grpSpPr bwMode="auto">
          <a:xfrm>
            <a:off x="3200400" y="2133600"/>
            <a:ext cx="4800600" cy="2819400"/>
            <a:chOff x="1392" y="1776"/>
            <a:chExt cx="3024" cy="1776"/>
          </a:xfrm>
        </p:grpSpPr>
        <p:sp>
          <p:nvSpPr>
            <p:cNvPr id="5" name="Line 192"/>
            <p:cNvSpPr>
              <a:spLocks noChangeShapeType="1"/>
            </p:cNvSpPr>
            <p:nvPr/>
          </p:nvSpPr>
          <p:spPr bwMode="auto">
            <a:xfrm flipV="1">
              <a:off x="1488" y="3168"/>
              <a:ext cx="76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193"/>
            <p:cNvGrpSpPr>
              <a:grpSpLocks/>
            </p:cNvGrpSpPr>
            <p:nvPr/>
          </p:nvGrpSpPr>
          <p:grpSpPr bwMode="auto">
            <a:xfrm>
              <a:off x="1392" y="1776"/>
              <a:ext cx="3024" cy="1776"/>
              <a:chOff x="1392" y="1776"/>
              <a:chExt cx="3024" cy="1776"/>
            </a:xfrm>
          </p:grpSpPr>
          <p:sp>
            <p:nvSpPr>
              <p:cNvPr id="7" name="Line 194"/>
              <p:cNvSpPr>
                <a:spLocks noChangeShapeType="1"/>
              </p:cNvSpPr>
              <p:nvPr/>
            </p:nvSpPr>
            <p:spPr bwMode="auto">
              <a:xfrm flipV="1">
                <a:off x="1629" y="1917"/>
                <a:ext cx="288" cy="5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195"/>
              <p:cNvSpPr>
                <a:spLocks noChangeShapeType="1"/>
              </p:cNvSpPr>
              <p:nvPr/>
            </p:nvSpPr>
            <p:spPr bwMode="auto">
              <a:xfrm flipH="1">
                <a:off x="1392" y="2736"/>
                <a:ext cx="14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196"/>
              <p:cNvSpPr>
                <a:spLocks noChangeShapeType="1"/>
              </p:cNvSpPr>
              <p:nvPr/>
            </p:nvSpPr>
            <p:spPr bwMode="auto">
              <a:xfrm>
                <a:off x="1536" y="3552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197"/>
              <p:cNvSpPr>
                <a:spLocks noChangeShapeType="1"/>
              </p:cNvSpPr>
              <p:nvPr/>
            </p:nvSpPr>
            <p:spPr bwMode="auto">
              <a:xfrm>
                <a:off x="2496" y="3216"/>
                <a:ext cx="336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98"/>
              <p:cNvSpPr>
                <a:spLocks noChangeShapeType="1"/>
              </p:cNvSpPr>
              <p:nvPr/>
            </p:nvSpPr>
            <p:spPr bwMode="auto">
              <a:xfrm flipV="1">
                <a:off x="1728" y="2160"/>
                <a:ext cx="816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99"/>
              <p:cNvSpPr>
                <a:spLocks noChangeShapeType="1"/>
              </p:cNvSpPr>
              <p:nvPr/>
            </p:nvSpPr>
            <p:spPr bwMode="auto">
              <a:xfrm>
                <a:off x="2112" y="1824"/>
                <a:ext cx="43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200"/>
              <p:cNvSpPr>
                <a:spLocks noChangeShapeType="1"/>
              </p:cNvSpPr>
              <p:nvPr/>
            </p:nvSpPr>
            <p:spPr bwMode="auto">
              <a:xfrm>
                <a:off x="2112" y="1776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201"/>
              <p:cNvSpPr>
                <a:spLocks noChangeShapeType="1"/>
              </p:cNvSpPr>
              <p:nvPr/>
            </p:nvSpPr>
            <p:spPr bwMode="auto">
              <a:xfrm>
                <a:off x="3600" y="1824"/>
                <a:ext cx="72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202"/>
              <p:cNvSpPr>
                <a:spLocks noChangeShapeType="1"/>
              </p:cNvSpPr>
              <p:nvPr/>
            </p:nvSpPr>
            <p:spPr bwMode="auto">
              <a:xfrm flipV="1">
                <a:off x="2832" y="1872"/>
                <a:ext cx="52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03"/>
              <p:cNvSpPr>
                <a:spLocks noChangeShapeType="1"/>
              </p:cNvSpPr>
              <p:nvPr/>
            </p:nvSpPr>
            <p:spPr bwMode="auto">
              <a:xfrm flipH="1">
                <a:off x="2400" y="2256"/>
                <a:ext cx="240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204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57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05"/>
              <p:cNvSpPr>
                <a:spLocks noChangeShapeType="1"/>
              </p:cNvSpPr>
              <p:nvPr/>
            </p:nvSpPr>
            <p:spPr bwMode="auto">
              <a:xfrm>
                <a:off x="2784" y="2208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06"/>
              <p:cNvSpPr>
                <a:spLocks noChangeShapeType="1"/>
              </p:cNvSpPr>
              <p:nvPr/>
            </p:nvSpPr>
            <p:spPr bwMode="auto">
              <a:xfrm flipV="1">
                <a:off x="2544" y="2736"/>
                <a:ext cx="432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207"/>
              <p:cNvSpPr>
                <a:spLocks noChangeShapeType="1"/>
              </p:cNvSpPr>
              <p:nvPr/>
            </p:nvSpPr>
            <p:spPr bwMode="auto">
              <a:xfrm flipH="1">
                <a:off x="2928" y="2784"/>
                <a:ext cx="192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08"/>
              <p:cNvSpPr>
                <a:spLocks noChangeShapeType="1"/>
              </p:cNvSpPr>
              <p:nvPr/>
            </p:nvSpPr>
            <p:spPr bwMode="auto">
              <a:xfrm flipV="1">
                <a:off x="3072" y="3216"/>
                <a:ext cx="864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09"/>
              <p:cNvSpPr>
                <a:spLocks noChangeShapeType="1"/>
              </p:cNvSpPr>
              <p:nvPr/>
            </p:nvSpPr>
            <p:spPr bwMode="auto">
              <a:xfrm>
                <a:off x="3264" y="2688"/>
                <a:ext cx="672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10"/>
              <p:cNvSpPr>
                <a:spLocks noChangeShapeType="1"/>
              </p:cNvSpPr>
              <p:nvPr/>
            </p:nvSpPr>
            <p:spPr bwMode="auto">
              <a:xfrm>
                <a:off x="3504" y="1920"/>
                <a:ext cx="48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211"/>
              <p:cNvSpPr>
                <a:spLocks noChangeShapeType="1"/>
              </p:cNvSpPr>
              <p:nvPr/>
            </p:nvSpPr>
            <p:spPr bwMode="auto">
              <a:xfrm flipH="1">
                <a:off x="4128" y="2256"/>
                <a:ext cx="288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212"/>
              <p:cNvSpPr>
                <a:spLocks noChangeShapeType="1"/>
              </p:cNvSpPr>
              <p:nvPr/>
            </p:nvSpPr>
            <p:spPr bwMode="auto">
              <a:xfrm flipH="1">
                <a:off x="3168" y="1920"/>
                <a:ext cx="288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" name="Group 213"/>
          <p:cNvGrpSpPr>
            <a:grpSpLocks/>
          </p:cNvGrpSpPr>
          <p:nvPr/>
        </p:nvGrpSpPr>
        <p:grpSpPr bwMode="auto">
          <a:xfrm>
            <a:off x="2971801" y="1676400"/>
            <a:ext cx="5154613" cy="3733800"/>
            <a:chOff x="1248" y="1488"/>
            <a:chExt cx="3247" cy="2352"/>
          </a:xfrm>
        </p:grpSpPr>
        <p:sp>
          <p:nvSpPr>
            <p:cNvPr id="27" name="Text Box 214"/>
            <p:cNvSpPr txBox="1">
              <a:spLocks noChangeArrowheads="1"/>
            </p:cNvSpPr>
            <p:nvPr/>
          </p:nvSpPr>
          <p:spPr bwMode="auto">
            <a:xfrm>
              <a:off x="2640" y="14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5</a:t>
              </a:r>
            </a:p>
          </p:txBody>
        </p:sp>
        <p:sp>
          <p:nvSpPr>
            <p:cNvPr id="28" name="Text Box 215"/>
            <p:cNvSpPr txBox="1">
              <a:spLocks noChangeArrowheads="1"/>
            </p:cNvSpPr>
            <p:nvPr/>
          </p:nvSpPr>
          <p:spPr bwMode="auto">
            <a:xfrm>
              <a:off x="4272" y="254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</a:p>
          </p:txBody>
        </p:sp>
        <p:sp>
          <p:nvSpPr>
            <p:cNvPr id="29" name="Text Box 216"/>
            <p:cNvSpPr txBox="1">
              <a:spLocks noChangeArrowheads="1"/>
            </p:cNvSpPr>
            <p:nvPr/>
          </p:nvSpPr>
          <p:spPr bwMode="auto">
            <a:xfrm>
              <a:off x="1536" y="201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30" name="Text Box 217"/>
            <p:cNvSpPr txBox="1">
              <a:spLocks noChangeArrowheads="1"/>
            </p:cNvSpPr>
            <p:nvPr/>
          </p:nvSpPr>
          <p:spPr bwMode="auto">
            <a:xfrm>
              <a:off x="2928" y="177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31" name="Text Box 218"/>
            <p:cNvSpPr txBox="1">
              <a:spLocks noChangeArrowheads="1"/>
            </p:cNvSpPr>
            <p:nvPr/>
          </p:nvSpPr>
          <p:spPr bwMode="auto">
            <a:xfrm>
              <a:off x="3936" y="16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32" name="Text Box 219"/>
            <p:cNvSpPr txBox="1">
              <a:spLocks noChangeArrowheads="1"/>
            </p:cNvSpPr>
            <p:nvPr/>
          </p:nvSpPr>
          <p:spPr bwMode="auto">
            <a:xfrm>
              <a:off x="1248" y="292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</a:p>
          </p:txBody>
        </p:sp>
        <p:sp>
          <p:nvSpPr>
            <p:cNvPr id="33" name="Text Box 220"/>
            <p:cNvSpPr txBox="1">
              <a:spLocks noChangeArrowheads="1"/>
            </p:cNvSpPr>
            <p:nvPr/>
          </p:nvSpPr>
          <p:spPr bwMode="auto">
            <a:xfrm>
              <a:off x="1920" y="211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5</a:t>
              </a:r>
            </a:p>
          </p:txBody>
        </p:sp>
        <p:sp>
          <p:nvSpPr>
            <p:cNvPr id="34" name="Text Box 221"/>
            <p:cNvSpPr txBox="1">
              <a:spLocks noChangeArrowheads="1"/>
            </p:cNvSpPr>
            <p:nvPr/>
          </p:nvSpPr>
          <p:spPr bwMode="auto">
            <a:xfrm>
              <a:off x="3072" y="206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</a:p>
          </p:txBody>
        </p:sp>
        <p:sp>
          <p:nvSpPr>
            <p:cNvPr id="35" name="Text Box 222"/>
            <p:cNvSpPr txBox="1">
              <a:spLocks noChangeArrowheads="1"/>
            </p:cNvSpPr>
            <p:nvPr/>
          </p:nvSpPr>
          <p:spPr bwMode="auto">
            <a:xfrm>
              <a:off x="1728" y="297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36" name="Text Box 223"/>
            <p:cNvSpPr txBox="1">
              <a:spLocks noChangeArrowheads="1"/>
            </p:cNvSpPr>
            <p:nvPr/>
          </p:nvSpPr>
          <p:spPr bwMode="auto">
            <a:xfrm>
              <a:off x="3504" y="235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37" name="Text Box 224"/>
            <p:cNvSpPr txBox="1">
              <a:spLocks noChangeArrowheads="1"/>
            </p:cNvSpPr>
            <p:nvPr/>
          </p:nvSpPr>
          <p:spPr bwMode="auto">
            <a:xfrm>
              <a:off x="1920" y="259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38" name="Text Box 225"/>
            <p:cNvSpPr txBox="1">
              <a:spLocks noChangeArrowheads="1"/>
            </p:cNvSpPr>
            <p:nvPr/>
          </p:nvSpPr>
          <p:spPr bwMode="auto">
            <a:xfrm>
              <a:off x="2592" y="307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</a:p>
          </p:txBody>
        </p:sp>
        <p:sp>
          <p:nvSpPr>
            <p:cNvPr id="39" name="Text Box 226"/>
            <p:cNvSpPr txBox="1">
              <a:spLocks noChangeArrowheads="1"/>
            </p:cNvSpPr>
            <p:nvPr/>
          </p:nvSpPr>
          <p:spPr bwMode="auto">
            <a:xfrm>
              <a:off x="1872" y="355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40" name="Text Box 227"/>
            <p:cNvSpPr txBox="1">
              <a:spLocks noChangeArrowheads="1"/>
            </p:cNvSpPr>
            <p:nvPr/>
          </p:nvSpPr>
          <p:spPr bwMode="auto">
            <a:xfrm>
              <a:off x="3024" y="297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41" name="Text Box 228"/>
            <p:cNvSpPr txBox="1">
              <a:spLocks noChangeArrowheads="1"/>
            </p:cNvSpPr>
            <p:nvPr/>
          </p:nvSpPr>
          <p:spPr bwMode="auto">
            <a:xfrm>
              <a:off x="2640" y="259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42" name="Text Box 229"/>
            <p:cNvSpPr txBox="1">
              <a:spLocks noChangeArrowheads="1"/>
            </p:cNvSpPr>
            <p:nvPr/>
          </p:nvSpPr>
          <p:spPr bwMode="auto">
            <a:xfrm>
              <a:off x="3456" y="336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43" name="Text Box 230"/>
            <p:cNvSpPr txBox="1">
              <a:spLocks noChangeArrowheads="1"/>
            </p:cNvSpPr>
            <p:nvPr/>
          </p:nvSpPr>
          <p:spPr bwMode="auto">
            <a:xfrm>
              <a:off x="2304" y="244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4</a:t>
              </a:r>
            </a:p>
          </p:txBody>
        </p:sp>
        <p:sp>
          <p:nvSpPr>
            <p:cNvPr id="44" name="Text Box 231"/>
            <p:cNvSpPr txBox="1">
              <a:spLocks noChangeArrowheads="1"/>
            </p:cNvSpPr>
            <p:nvPr/>
          </p:nvSpPr>
          <p:spPr bwMode="auto">
            <a:xfrm>
              <a:off x="2160" y="187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45" name="Text Box 232"/>
            <p:cNvSpPr txBox="1">
              <a:spLocks noChangeArrowheads="1"/>
            </p:cNvSpPr>
            <p:nvPr/>
          </p:nvSpPr>
          <p:spPr bwMode="auto">
            <a:xfrm>
              <a:off x="2736" y="225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  <p:sp>
          <p:nvSpPr>
            <p:cNvPr id="46" name="Text Box 233"/>
            <p:cNvSpPr txBox="1">
              <a:spLocks noChangeArrowheads="1"/>
            </p:cNvSpPr>
            <p:nvPr/>
          </p:nvSpPr>
          <p:spPr bwMode="auto">
            <a:xfrm>
              <a:off x="3408" y="283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en-US" sz="24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3</a:t>
              </a:r>
            </a:p>
          </p:txBody>
        </p:sp>
      </p:grpSp>
      <p:grpSp>
        <p:nvGrpSpPr>
          <p:cNvPr id="47" name="Group 180"/>
          <p:cNvGrpSpPr>
            <a:grpSpLocks/>
          </p:cNvGrpSpPr>
          <p:nvPr/>
        </p:nvGrpSpPr>
        <p:grpSpPr bwMode="auto">
          <a:xfrm>
            <a:off x="2971800" y="1905000"/>
            <a:ext cx="5334000" cy="3352800"/>
            <a:chOff x="1248" y="1632"/>
            <a:chExt cx="3360" cy="2112"/>
          </a:xfrm>
        </p:grpSpPr>
        <p:sp>
          <p:nvSpPr>
            <p:cNvPr id="48" name="Oval 181"/>
            <p:cNvSpPr>
              <a:spLocks noChangeArrowheads="1"/>
            </p:cNvSpPr>
            <p:nvPr/>
          </p:nvSpPr>
          <p:spPr bwMode="auto">
            <a:xfrm>
              <a:off x="1824" y="1632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9" name="Oval 182"/>
            <p:cNvSpPr>
              <a:spLocks noChangeArrowheads="1"/>
            </p:cNvSpPr>
            <p:nvPr/>
          </p:nvSpPr>
          <p:spPr bwMode="auto">
            <a:xfrm>
              <a:off x="3312" y="1632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0" name="Oval 183"/>
            <p:cNvSpPr>
              <a:spLocks noChangeArrowheads="1"/>
            </p:cNvSpPr>
            <p:nvPr/>
          </p:nvSpPr>
          <p:spPr bwMode="auto">
            <a:xfrm>
              <a:off x="4320" y="196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1" name="Oval 184"/>
            <p:cNvSpPr>
              <a:spLocks noChangeArrowheads="1"/>
            </p:cNvSpPr>
            <p:nvPr/>
          </p:nvSpPr>
          <p:spPr bwMode="auto">
            <a:xfrm>
              <a:off x="2976" y="249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2" name="Oval 185"/>
            <p:cNvSpPr>
              <a:spLocks noChangeArrowheads="1"/>
            </p:cNvSpPr>
            <p:nvPr/>
          </p:nvSpPr>
          <p:spPr bwMode="auto">
            <a:xfrm>
              <a:off x="2544" y="196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" name="Oval 186"/>
            <p:cNvSpPr>
              <a:spLocks noChangeArrowheads="1"/>
            </p:cNvSpPr>
            <p:nvPr/>
          </p:nvSpPr>
          <p:spPr bwMode="auto">
            <a:xfrm>
              <a:off x="1440" y="24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4" name="Oval 187"/>
            <p:cNvSpPr>
              <a:spLocks noChangeArrowheads="1"/>
            </p:cNvSpPr>
            <p:nvPr/>
          </p:nvSpPr>
          <p:spPr bwMode="auto">
            <a:xfrm>
              <a:off x="1248" y="336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5" name="Oval 188"/>
            <p:cNvSpPr>
              <a:spLocks noChangeArrowheads="1"/>
            </p:cNvSpPr>
            <p:nvPr/>
          </p:nvSpPr>
          <p:spPr bwMode="auto">
            <a:xfrm>
              <a:off x="2256" y="297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6" name="Oval 189"/>
            <p:cNvSpPr>
              <a:spLocks noChangeArrowheads="1"/>
            </p:cNvSpPr>
            <p:nvPr/>
          </p:nvSpPr>
          <p:spPr bwMode="auto">
            <a:xfrm>
              <a:off x="2784" y="345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7" name="Oval 190"/>
            <p:cNvSpPr>
              <a:spLocks noChangeArrowheads="1"/>
            </p:cNvSpPr>
            <p:nvPr/>
          </p:nvSpPr>
          <p:spPr bwMode="auto">
            <a:xfrm>
              <a:off x="3936" y="3024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en-US" sz="24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" name="Group 38"/>
          <p:cNvGrpSpPr>
            <a:grpSpLocks/>
          </p:cNvGrpSpPr>
          <p:nvPr/>
        </p:nvGrpSpPr>
        <p:grpSpPr bwMode="auto">
          <a:xfrm>
            <a:off x="3200400" y="2209800"/>
            <a:ext cx="4800600" cy="2667000"/>
            <a:chOff x="2448" y="1632"/>
            <a:chExt cx="3024" cy="1680"/>
          </a:xfrm>
        </p:grpSpPr>
        <p:sp>
          <p:nvSpPr>
            <p:cNvPr id="59" name="Line 17"/>
            <p:cNvSpPr>
              <a:spLocks noChangeShapeType="1"/>
            </p:cNvSpPr>
            <p:nvPr/>
          </p:nvSpPr>
          <p:spPr bwMode="auto">
            <a:xfrm flipV="1">
              <a:off x="2544" y="2976"/>
              <a:ext cx="76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flipH="1">
              <a:off x="2448" y="2544"/>
              <a:ext cx="144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2"/>
            <p:cNvSpPr>
              <a:spLocks noChangeShapeType="1"/>
            </p:cNvSpPr>
            <p:nvPr/>
          </p:nvSpPr>
          <p:spPr bwMode="auto">
            <a:xfrm>
              <a:off x="3552" y="3024"/>
              <a:ext cx="336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>
              <a:off x="3168" y="1632"/>
              <a:ext cx="43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27"/>
            <p:cNvSpPr>
              <a:spLocks noChangeShapeType="1"/>
            </p:cNvSpPr>
            <p:nvPr/>
          </p:nvSpPr>
          <p:spPr bwMode="auto">
            <a:xfrm flipV="1">
              <a:off x="3888" y="1680"/>
              <a:ext cx="52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32"/>
            <p:cNvSpPr>
              <a:spLocks noChangeShapeType="1"/>
            </p:cNvSpPr>
            <p:nvPr/>
          </p:nvSpPr>
          <p:spPr bwMode="auto">
            <a:xfrm flipH="1">
              <a:off x="3984" y="2592"/>
              <a:ext cx="192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34"/>
            <p:cNvSpPr>
              <a:spLocks noChangeShapeType="1"/>
            </p:cNvSpPr>
            <p:nvPr/>
          </p:nvSpPr>
          <p:spPr bwMode="auto">
            <a:xfrm>
              <a:off x="4320" y="2496"/>
              <a:ext cx="672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36"/>
            <p:cNvSpPr>
              <a:spLocks noChangeShapeType="1"/>
            </p:cNvSpPr>
            <p:nvPr/>
          </p:nvSpPr>
          <p:spPr bwMode="auto">
            <a:xfrm flipH="1">
              <a:off x="5184" y="2064"/>
              <a:ext cx="288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37"/>
            <p:cNvSpPr>
              <a:spLocks noChangeShapeType="1"/>
            </p:cNvSpPr>
            <p:nvPr/>
          </p:nvSpPr>
          <p:spPr bwMode="auto">
            <a:xfrm flipH="1">
              <a:off x="4224" y="1728"/>
              <a:ext cx="288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" name="Tijdelijke aanduiding voor inhoud 2"/>
          <p:cNvSpPr>
            <a:spLocks noGrp="1"/>
          </p:cNvSpPr>
          <p:nvPr>
            <p:ph idx="1"/>
          </p:nvPr>
        </p:nvSpPr>
        <p:spPr>
          <a:xfrm>
            <a:off x="4729162" y="5950920"/>
            <a:ext cx="2738438" cy="461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Knopen en lijnen</a:t>
            </a:r>
          </a:p>
        </p:txBody>
      </p:sp>
    </p:spTree>
    <p:extLst>
      <p:ext uri="{BB962C8B-B14F-4D97-AF65-F5344CB8AC3E}">
        <p14:creationId xmlns:p14="http://schemas.microsoft.com/office/powerpoint/2010/main" val="403688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3115845" y="3368842"/>
            <a:ext cx="5300506" cy="3382154"/>
            <a:chOff x="1371600" y="2209800"/>
            <a:chExt cx="6553200" cy="4181475"/>
          </a:xfrm>
        </p:grpSpPr>
        <p:pic>
          <p:nvPicPr>
            <p:cNvPr id="6" name="Picture 3" descr="muddycit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2209800"/>
              <a:ext cx="6553200" cy="418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1981200" y="2319338"/>
              <a:ext cx="5334000" cy="3916363"/>
              <a:chOff x="1981200" y="2362200"/>
              <a:chExt cx="5334000" cy="3916363"/>
            </a:xfrm>
          </p:grpSpPr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981200" y="2590800"/>
                <a:ext cx="5334000" cy="3352800"/>
                <a:chOff x="1248" y="1632"/>
                <a:chExt cx="3360" cy="2112"/>
              </a:xfrm>
            </p:grpSpPr>
            <p:sp>
              <p:nvSpPr>
                <p:cNvPr id="52" name="Oval 5"/>
                <p:cNvSpPr>
                  <a:spLocks noChangeArrowheads="1"/>
                </p:cNvSpPr>
                <p:nvPr/>
              </p:nvSpPr>
              <p:spPr bwMode="auto">
                <a:xfrm>
                  <a:off x="1824" y="1632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3" name="Oval 6"/>
                <p:cNvSpPr>
                  <a:spLocks noChangeArrowheads="1"/>
                </p:cNvSpPr>
                <p:nvPr/>
              </p:nvSpPr>
              <p:spPr bwMode="auto">
                <a:xfrm>
                  <a:off x="3312" y="1632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4" name="Oval 7"/>
                <p:cNvSpPr>
                  <a:spLocks noChangeArrowheads="1"/>
                </p:cNvSpPr>
                <p:nvPr/>
              </p:nvSpPr>
              <p:spPr bwMode="auto">
                <a:xfrm>
                  <a:off x="4320" y="1968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5" name="Oval 8"/>
                <p:cNvSpPr>
                  <a:spLocks noChangeArrowheads="1"/>
                </p:cNvSpPr>
                <p:nvPr/>
              </p:nvSpPr>
              <p:spPr bwMode="auto">
                <a:xfrm>
                  <a:off x="2976" y="2496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6" name="Oval 9"/>
                <p:cNvSpPr>
                  <a:spLocks noChangeArrowheads="1"/>
                </p:cNvSpPr>
                <p:nvPr/>
              </p:nvSpPr>
              <p:spPr bwMode="auto">
                <a:xfrm>
                  <a:off x="2544" y="1968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7" name="Oval 10"/>
                <p:cNvSpPr>
                  <a:spLocks noChangeArrowheads="1"/>
                </p:cNvSpPr>
                <p:nvPr/>
              </p:nvSpPr>
              <p:spPr bwMode="auto">
                <a:xfrm>
                  <a:off x="1440" y="2448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8" name="Oval 11"/>
                <p:cNvSpPr>
                  <a:spLocks noChangeArrowheads="1"/>
                </p:cNvSpPr>
                <p:nvPr/>
              </p:nvSpPr>
              <p:spPr bwMode="auto">
                <a:xfrm>
                  <a:off x="1248" y="3360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9" name="Oval 12"/>
                <p:cNvSpPr>
                  <a:spLocks noChangeArrowheads="1"/>
                </p:cNvSpPr>
                <p:nvPr/>
              </p:nvSpPr>
              <p:spPr bwMode="auto">
                <a:xfrm>
                  <a:off x="2256" y="2976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0" name="Oval 13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1" name="Oval 14"/>
                <p:cNvSpPr>
                  <a:spLocks noChangeArrowheads="1"/>
                </p:cNvSpPr>
                <p:nvPr/>
              </p:nvSpPr>
              <p:spPr bwMode="auto">
                <a:xfrm>
                  <a:off x="3936" y="3024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9" name="Group 15"/>
              <p:cNvGrpSpPr>
                <a:grpSpLocks/>
              </p:cNvGrpSpPr>
              <p:nvPr/>
            </p:nvGrpSpPr>
            <p:grpSpPr bwMode="auto">
              <a:xfrm>
                <a:off x="2209800" y="2819400"/>
                <a:ext cx="4800600" cy="2819400"/>
                <a:chOff x="1392" y="1776"/>
                <a:chExt cx="3024" cy="1776"/>
              </a:xfrm>
            </p:grpSpPr>
            <p:sp>
              <p:nvSpPr>
                <p:cNvPr id="31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488" y="3168"/>
                  <a:ext cx="76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" name="Group 17"/>
                <p:cNvGrpSpPr>
                  <a:grpSpLocks/>
                </p:cNvGrpSpPr>
                <p:nvPr/>
              </p:nvGrpSpPr>
              <p:grpSpPr bwMode="auto">
                <a:xfrm>
                  <a:off x="1392" y="1776"/>
                  <a:ext cx="3024" cy="1776"/>
                  <a:chOff x="1392" y="1776"/>
                  <a:chExt cx="3024" cy="1776"/>
                </a:xfrm>
              </p:grpSpPr>
              <p:sp>
                <p:nvSpPr>
                  <p:cNvPr id="3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29" y="1917"/>
                    <a:ext cx="288" cy="53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2736"/>
                    <a:ext cx="144" cy="62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3552"/>
                    <a:ext cx="124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3216"/>
                    <a:ext cx="336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28" y="2160"/>
                    <a:ext cx="816" cy="38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824"/>
                    <a:ext cx="432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776"/>
                    <a:ext cx="120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1824"/>
                    <a:ext cx="72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32" y="1872"/>
                    <a:ext cx="528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2256"/>
                    <a:ext cx="240" cy="72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2688"/>
                    <a:ext cx="576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2208"/>
                    <a:ext cx="288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44" y="2736"/>
                    <a:ext cx="432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8" y="2784"/>
                    <a:ext cx="192" cy="67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72" y="3216"/>
                    <a:ext cx="864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2688"/>
                    <a:ext cx="672" cy="38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1920"/>
                    <a:ext cx="480" cy="110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28" y="2256"/>
                    <a:ext cx="288" cy="76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68" y="1920"/>
                    <a:ext cx="288" cy="57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" name="Group 37"/>
              <p:cNvGrpSpPr>
                <a:grpSpLocks/>
              </p:cNvGrpSpPr>
              <p:nvPr/>
            </p:nvGrpSpPr>
            <p:grpSpPr bwMode="auto">
              <a:xfrm>
                <a:off x="1981200" y="2362200"/>
                <a:ext cx="5294313" cy="3916363"/>
                <a:chOff x="1248" y="1488"/>
                <a:chExt cx="3335" cy="2467"/>
              </a:xfrm>
            </p:grpSpPr>
            <p:sp>
              <p:nvSpPr>
                <p:cNvPr id="11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640" y="1488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5</a:t>
                  </a:r>
                </a:p>
              </p:txBody>
            </p:sp>
            <p:sp>
              <p:nvSpPr>
                <p:cNvPr id="12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272" y="2544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13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536" y="2016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14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28" y="1776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15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936" y="1680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1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248" y="2928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17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920" y="211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5</a:t>
                  </a:r>
                </a:p>
              </p:txBody>
            </p:sp>
            <p:sp>
              <p:nvSpPr>
                <p:cNvPr id="18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072" y="2064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19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728" y="2976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20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3504" y="235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1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920" y="259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2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592" y="307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23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872" y="355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4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024" y="2976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25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640" y="259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6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456" y="3360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7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8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160" y="187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29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736" y="2256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 dirty="0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3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408" y="283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</p:grp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 strategieën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6410" y="1769750"/>
            <a:ext cx="10515600" cy="173971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b="1" dirty="0"/>
              <a:t>Strategie 1</a:t>
            </a:r>
            <a:r>
              <a:rPr lang="nl-NL" dirty="0"/>
              <a:t>: Alle mogelijkheden berekenen</a:t>
            </a:r>
          </a:p>
          <a:p>
            <a:pPr marL="0" indent="0">
              <a:buNone/>
            </a:pPr>
            <a:r>
              <a:rPr lang="nl-NL" b="1" dirty="0"/>
              <a:t>Strategie 2: </a:t>
            </a:r>
            <a:r>
              <a:rPr lang="nl-NL" dirty="0"/>
              <a:t>Dure straten elimineren</a:t>
            </a:r>
          </a:p>
          <a:p>
            <a:pPr marL="0" indent="0">
              <a:buNone/>
            </a:pPr>
            <a:r>
              <a:rPr lang="nl-NL" b="1" dirty="0"/>
              <a:t>Strategie 3: </a:t>
            </a:r>
            <a:r>
              <a:rPr lang="nl-NL" dirty="0"/>
              <a:t>Eerst goedkoopste paden aanleggen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1933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Strategie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b="1" dirty="0"/>
              <a:t>Alle mogelijkheden uitproberen en berekenen.</a:t>
            </a:r>
          </a:p>
          <a:p>
            <a:pPr marL="0" indent="0">
              <a:buNone/>
            </a:pPr>
            <a:r>
              <a:rPr lang="nl-NL" dirty="0"/>
              <a:t>Dat noemen we ook wel </a:t>
            </a:r>
            <a:r>
              <a:rPr lang="nl-NL" i="1" dirty="0"/>
              <a:t>brute force.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/>
              <a:t>Dit is heel erg veel werk…</a:t>
            </a:r>
            <a:endParaRPr lang="nl-NL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dirty="0"/>
              <a:t>… maar levert wel altijd een oplossing die niet slimmer kan.</a:t>
            </a:r>
          </a:p>
        </p:txBody>
      </p:sp>
      <p:grpSp>
        <p:nvGrpSpPr>
          <p:cNvPr id="92" name="Group 91"/>
          <p:cNvGrpSpPr>
            <a:grpSpLocks noChangeAspect="1"/>
          </p:cNvGrpSpPr>
          <p:nvPr/>
        </p:nvGrpSpPr>
        <p:grpSpPr>
          <a:xfrm>
            <a:off x="8311416" y="144379"/>
            <a:ext cx="3584245" cy="2663650"/>
            <a:chOff x="1447800" y="1752600"/>
            <a:chExt cx="5334000" cy="3963988"/>
          </a:xfrm>
        </p:grpSpPr>
        <p:grpSp>
          <p:nvGrpSpPr>
            <p:cNvPr id="93" name="Group 4"/>
            <p:cNvGrpSpPr>
              <a:grpSpLocks/>
            </p:cNvGrpSpPr>
            <p:nvPr/>
          </p:nvGrpSpPr>
          <p:grpSpPr bwMode="auto">
            <a:xfrm>
              <a:off x="1447800" y="1981200"/>
              <a:ext cx="5334000" cy="3352800"/>
              <a:chOff x="1248" y="1632"/>
              <a:chExt cx="3360" cy="2112"/>
            </a:xfrm>
          </p:grpSpPr>
          <p:sp>
            <p:nvSpPr>
              <p:cNvPr id="137" name="Oval 5"/>
              <p:cNvSpPr>
                <a:spLocks noChangeArrowheads="1"/>
              </p:cNvSpPr>
              <p:nvPr/>
            </p:nvSpPr>
            <p:spPr bwMode="auto">
              <a:xfrm>
                <a:off x="1824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8" name="Oval 6"/>
              <p:cNvSpPr>
                <a:spLocks noChangeArrowheads="1"/>
              </p:cNvSpPr>
              <p:nvPr/>
            </p:nvSpPr>
            <p:spPr bwMode="auto">
              <a:xfrm>
                <a:off x="3312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9" name="Oval 7"/>
              <p:cNvSpPr>
                <a:spLocks noChangeArrowheads="1"/>
              </p:cNvSpPr>
              <p:nvPr/>
            </p:nvSpPr>
            <p:spPr bwMode="auto">
              <a:xfrm>
                <a:off x="4320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0" name="Oval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1" name="Oval 9"/>
              <p:cNvSpPr>
                <a:spLocks noChangeArrowheads="1"/>
              </p:cNvSpPr>
              <p:nvPr/>
            </p:nvSpPr>
            <p:spPr bwMode="auto">
              <a:xfrm>
                <a:off x="2544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2" name="Oval 10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3" name="Oval 11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4" name="Oval 12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5" name="Oval 13"/>
              <p:cNvSpPr>
                <a:spLocks noChangeArrowheads="1"/>
              </p:cNvSpPr>
              <p:nvPr/>
            </p:nvSpPr>
            <p:spPr bwMode="auto">
              <a:xfrm>
                <a:off x="2784" y="345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6" name="Oval 14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94" name="Group 15"/>
            <p:cNvGrpSpPr>
              <a:grpSpLocks/>
            </p:cNvGrpSpPr>
            <p:nvPr/>
          </p:nvGrpSpPr>
          <p:grpSpPr bwMode="auto">
            <a:xfrm>
              <a:off x="1676400" y="2209800"/>
              <a:ext cx="4800600" cy="2819400"/>
              <a:chOff x="1392" y="1776"/>
              <a:chExt cx="3024" cy="1776"/>
            </a:xfrm>
          </p:grpSpPr>
          <p:sp>
            <p:nvSpPr>
              <p:cNvPr id="116" name="Line 16"/>
              <p:cNvSpPr>
                <a:spLocks noChangeShapeType="1"/>
              </p:cNvSpPr>
              <p:nvPr/>
            </p:nvSpPr>
            <p:spPr bwMode="auto">
              <a:xfrm flipV="1">
                <a:off x="1488" y="3168"/>
                <a:ext cx="76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7" name="Group 17"/>
              <p:cNvGrpSpPr>
                <a:grpSpLocks/>
              </p:cNvGrpSpPr>
              <p:nvPr/>
            </p:nvGrpSpPr>
            <p:grpSpPr bwMode="auto">
              <a:xfrm>
                <a:off x="1392" y="1776"/>
                <a:ext cx="3024" cy="1776"/>
                <a:chOff x="1392" y="1776"/>
                <a:chExt cx="3024" cy="1776"/>
              </a:xfrm>
            </p:grpSpPr>
            <p:sp>
              <p:nvSpPr>
                <p:cNvPr id="11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629" y="1917"/>
                  <a:ext cx="288" cy="53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92" y="2736"/>
                  <a:ext cx="14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Line 20"/>
                <p:cNvSpPr>
                  <a:spLocks noChangeShapeType="1"/>
                </p:cNvSpPr>
                <p:nvPr/>
              </p:nvSpPr>
              <p:spPr bwMode="auto">
                <a:xfrm>
                  <a:off x="1536" y="3552"/>
                  <a:ext cx="124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3216"/>
                  <a:ext cx="336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728" y="2160"/>
                  <a:ext cx="816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Line 23"/>
                <p:cNvSpPr>
                  <a:spLocks noChangeShapeType="1"/>
                </p:cNvSpPr>
                <p:nvPr/>
              </p:nvSpPr>
              <p:spPr bwMode="auto">
                <a:xfrm>
                  <a:off x="2112" y="1824"/>
                  <a:ext cx="432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Line 24"/>
                <p:cNvSpPr>
                  <a:spLocks noChangeShapeType="1"/>
                </p:cNvSpPr>
                <p:nvPr/>
              </p:nvSpPr>
              <p:spPr bwMode="auto">
                <a:xfrm>
                  <a:off x="2112" y="1776"/>
                  <a:ext cx="1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Line 25"/>
                <p:cNvSpPr>
                  <a:spLocks noChangeShapeType="1"/>
                </p:cNvSpPr>
                <p:nvPr/>
              </p:nvSpPr>
              <p:spPr bwMode="auto">
                <a:xfrm>
                  <a:off x="3600" y="1824"/>
                  <a:ext cx="72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32" y="1872"/>
                  <a:ext cx="52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400" y="2256"/>
                  <a:ext cx="240" cy="7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Line 28"/>
                <p:cNvSpPr>
                  <a:spLocks noChangeShapeType="1"/>
                </p:cNvSpPr>
                <p:nvPr/>
              </p:nvSpPr>
              <p:spPr bwMode="auto">
                <a:xfrm>
                  <a:off x="1728" y="2688"/>
                  <a:ext cx="576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Line 29"/>
                <p:cNvSpPr>
                  <a:spLocks noChangeShapeType="1"/>
                </p:cNvSpPr>
                <p:nvPr/>
              </p:nvSpPr>
              <p:spPr bwMode="auto">
                <a:xfrm>
                  <a:off x="2784" y="2208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544" y="2736"/>
                  <a:ext cx="432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928" y="2784"/>
                  <a:ext cx="192" cy="6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072" y="3216"/>
                  <a:ext cx="864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Line 33"/>
                <p:cNvSpPr>
                  <a:spLocks noChangeShapeType="1"/>
                </p:cNvSpPr>
                <p:nvPr/>
              </p:nvSpPr>
              <p:spPr bwMode="auto">
                <a:xfrm>
                  <a:off x="3264" y="2688"/>
                  <a:ext cx="672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" name="Line 34"/>
                <p:cNvSpPr>
                  <a:spLocks noChangeShapeType="1"/>
                </p:cNvSpPr>
                <p:nvPr/>
              </p:nvSpPr>
              <p:spPr bwMode="auto">
                <a:xfrm>
                  <a:off x="3504" y="1920"/>
                  <a:ext cx="480" cy="11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4128" y="2256"/>
                  <a:ext cx="288" cy="7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168" y="1920"/>
                  <a:ext cx="288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5" name="Group 37"/>
            <p:cNvGrpSpPr>
              <a:grpSpLocks/>
            </p:cNvGrpSpPr>
            <p:nvPr/>
          </p:nvGrpSpPr>
          <p:grpSpPr bwMode="auto">
            <a:xfrm>
              <a:off x="1447800" y="1752600"/>
              <a:ext cx="5330826" cy="3963988"/>
              <a:chOff x="1248" y="1488"/>
              <a:chExt cx="3358" cy="2497"/>
            </a:xfrm>
          </p:grpSpPr>
          <p:sp>
            <p:nvSpPr>
              <p:cNvPr id="96" name="Text Box 38"/>
              <p:cNvSpPr txBox="1">
                <a:spLocks noChangeArrowheads="1"/>
              </p:cNvSpPr>
              <p:nvPr/>
            </p:nvSpPr>
            <p:spPr bwMode="auto">
              <a:xfrm>
                <a:off x="2640" y="1488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5</a:t>
                </a:r>
              </a:p>
            </p:txBody>
          </p:sp>
          <p:sp>
            <p:nvSpPr>
              <p:cNvPr id="97" name="Text Box 39"/>
              <p:cNvSpPr txBox="1">
                <a:spLocks noChangeArrowheads="1"/>
              </p:cNvSpPr>
              <p:nvPr/>
            </p:nvSpPr>
            <p:spPr bwMode="auto">
              <a:xfrm>
                <a:off x="4272" y="2544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98" name="Text Box 40"/>
              <p:cNvSpPr txBox="1">
                <a:spLocks noChangeArrowheads="1"/>
              </p:cNvSpPr>
              <p:nvPr/>
            </p:nvSpPr>
            <p:spPr bwMode="auto">
              <a:xfrm>
                <a:off x="1536" y="2016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99" name="Text Box 41"/>
              <p:cNvSpPr txBox="1">
                <a:spLocks noChangeArrowheads="1"/>
              </p:cNvSpPr>
              <p:nvPr/>
            </p:nvSpPr>
            <p:spPr bwMode="auto">
              <a:xfrm>
                <a:off x="2928" y="1776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00" name="Text Box 42"/>
              <p:cNvSpPr txBox="1">
                <a:spLocks noChangeArrowheads="1"/>
              </p:cNvSpPr>
              <p:nvPr/>
            </p:nvSpPr>
            <p:spPr bwMode="auto">
              <a:xfrm>
                <a:off x="3936" y="1680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01" name="Text Box 43"/>
              <p:cNvSpPr txBox="1">
                <a:spLocks noChangeArrowheads="1"/>
              </p:cNvSpPr>
              <p:nvPr/>
            </p:nvSpPr>
            <p:spPr bwMode="auto">
              <a:xfrm>
                <a:off x="1248" y="2928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02" name="Text Box 44"/>
              <p:cNvSpPr txBox="1">
                <a:spLocks noChangeArrowheads="1"/>
              </p:cNvSpPr>
              <p:nvPr/>
            </p:nvSpPr>
            <p:spPr bwMode="auto">
              <a:xfrm>
                <a:off x="1920" y="211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5</a:t>
                </a:r>
              </a:p>
            </p:txBody>
          </p:sp>
          <p:sp>
            <p:nvSpPr>
              <p:cNvPr id="103" name="Text Box 45"/>
              <p:cNvSpPr txBox="1">
                <a:spLocks noChangeArrowheads="1"/>
              </p:cNvSpPr>
              <p:nvPr/>
            </p:nvSpPr>
            <p:spPr bwMode="auto">
              <a:xfrm>
                <a:off x="3072" y="2064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04" name="Text Box 46"/>
              <p:cNvSpPr txBox="1">
                <a:spLocks noChangeArrowheads="1"/>
              </p:cNvSpPr>
              <p:nvPr/>
            </p:nvSpPr>
            <p:spPr bwMode="auto">
              <a:xfrm>
                <a:off x="1728" y="2976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05" name="Text Box 47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06" name="Text Box 48"/>
              <p:cNvSpPr txBox="1">
                <a:spLocks noChangeArrowheads="1"/>
              </p:cNvSpPr>
              <p:nvPr/>
            </p:nvSpPr>
            <p:spPr bwMode="auto">
              <a:xfrm>
                <a:off x="1920" y="259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07" name="Text Box 49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08" name="Text Box 50"/>
              <p:cNvSpPr txBox="1">
                <a:spLocks noChangeArrowheads="1"/>
              </p:cNvSpPr>
              <p:nvPr/>
            </p:nvSpPr>
            <p:spPr bwMode="auto">
              <a:xfrm>
                <a:off x="1872" y="355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09" name="Text Box 51"/>
              <p:cNvSpPr txBox="1">
                <a:spLocks noChangeArrowheads="1"/>
              </p:cNvSpPr>
              <p:nvPr/>
            </p:nvSpPr>
            <p:spPr bwMode="auto">
              <a:xfrm>
                <a:off x="3024" y="2976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10" name="Text Box 52"/>
              <p:cNvSpPr txBox="1">
                <a:spLocks noChangeArrowheads="1"/>
              </p:cNvSpPr>
              <p:nvPr/>
            </p:nvSpPr>
            <p:spPr bwMode="auto">
              <a:xfrm>
                <a:off x="2640" y="259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11" name="Text Box 53"/>
              <p:cNvSpPr txBox="1">
                <a:spLocks noChangeArrowheads="1"/>
              </p:cNvSpPr>
              <p:nvPr/>
            </p:nvSpPr>
            <p:spPr bwMode="auto">
              <a:xfrm>
                <a:off x="3456" y="3360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12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13" name="Text Box 55"/>
              <p:cNvSpPr txBox="1">
                <a:spLocks noChangeArrowheads="1"/>
              </p:cNvSpPr>
              <p:nvPr/>
            </p:nvSpPr>
            <p:spPr bwMode="auto">
              <a:xfrm>
                <a:off x="2160" y="187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14" name="Text Box 56"/>
              <p:cNvSpPr txBox="1">
                <a:spLocks noChangeArrowheads="1"/>
              </p:cNvSpPr>
              <p:nvPr/>
            </p:nvSpPr>
            <p:spPr bwMode="auto">
              <a:xfrm>
                <a:off x="2736" y="2256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15" name="Text Box 57"/>
              <p:cNvSpPr txBox="1">
                <a:spLocks noChangeArrowheads="1"/>
              </p:cNvSpPr>
              <p:nvPr/>
            </p:nvSpPr>
            <p:spPr bwMode="auto">
              <a:xfrm>
                <a:off x="3408" y="283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8264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Strategie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Dure straten verwijderen</a:t>
            </a:r>
            <a:endParaRPr lang="nl-NL" dirty="0"/>
          </a:p>
          <a:p>
            <a:pPr marL="0" indent="0">
              <a:buNone/>
            </a:pPr>
            <a:br>
              <a:rPr lang="nl-NL" b="1" dirty="0"/>
            </a:br>
            <a:r>
              <a:rPr lang="nl-NL" dirty="0"/>
              <a:t>- Begin met complete kaart</a:t>
            </a:r>
          </a:p>
          <a:p>
            <a:pPr>
              <a:buFontTx/>
              <a:buChar char="-"/>
            </a:pPr>
            <a:r>
              <a:rPr lang="nl-NL" dirty="0"/>
              <a:t>Herhaal zolang alle knopen verbonden blijven: </a:t>
            </a:r>
          </a:p>
          <a:p>
            <a:pPr marL="0" indent="0">
              <a:buNone/>
            </a:pPr>
            <a:r>
              <a:rPr lang="nl-NL" dirty="0"/>
              <a:t>	Haal duurste straat weg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pSp>
        <p:nvGrpSpPr>
          <p:cNvPr id="92" name="Group 91"/>
          <p:cNvGrpSpPr>
            <a:grpSpLocks noChangeAspect="1"/>
          </p:cNvGrpSpPr>
          <p:nvPr/>
        </p:nvGrpSpPr>
        <p:grpSpPr>
          <a:xfrm>
            <a:off x="7937686" y="0"/>
            <a:ext cx="4136571" cy="3002708"/>
            <a:chOff x="1447800" y="1752600"/>
            <a:chExt cx="5334000" cy="3871913"/>
          </a:xfrm>
        </p:grpSpPr>
        <p:grpSp>
          <p:nvGrpSpPr>
            <p:cNvPr id="93" name="Group 4"/>
            <p:cNvGrpSpPr>
              <a:grpSpLocks/>
            </p:cNvGrpSpPr>
            <p:nvPr/>
          </p:nvGrpSpPr>
          <p:grpSpPr bwMode="auto">
            <a:xfrm>
              <a:off x="1447800" y="1981200"/>
              <a:ext cx="5334000" cy="3352800"/>
              <a:chOff x="1248" y="1632"/>
              <a:chExt cx="3360" cy="2112"/>
            </a:xfrm>
          </p:grpSpPr>
          <p:sp>
            <p:nvSpPr>
              <p:cNvPr id="137" name="Oval 5"/>
              <p:cNvSpPr>
                <a:spLocks noChangeArrowheads="1"/>
              </p:cNvSpPr>
              <p:nvPr/>
            </p:nvSpPr>
            <p:spPr bwMode="auto">
              <a:xfrm>
                <a:off x="1824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8" name="Oval 6"/>
              <p:cNvSpPr>
                <a:spLocks noChangeArrowheads="1"/>
              </p:cNvSpPr>
              <p:nvPr/>
            </p:nvSpPr>
            <p:spPr bwMode="auto">
              <a:xfrm>
                <a:off x="3312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9" name="Oval 7"/>
              <p:cNvSpPr>
                <a:spLocks noChangeArrowheads="1"/>
              </p:cNvSpPr>
              <p:nvPr/>
            </p:nvSpPr>
            <p:spPr bwMode="auto">
              <a:xfrm>
                <a:off x="4320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0" name="Oval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1" name="Oval 9"/>
              <p:cNvSpPr>
                <a:spLocks noChangeArrowheads="1"/>
              </p:cNvSpPr>
              <p:nvPr/>
            </p:nvSpPr>
            <p:spPr bwMode="auto">
              <a:xfrm>
                <a:off x="2544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2" name="Oval 10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3" name="Oval 11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4" name="Oval 12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5" name="Oval 13"/>
              <p:cNvSpPr>
                <a:spLocks noChangeArrowheads="1"/>
              </p:cNvSpPr>
              <p:nvPr/>
            </p:nvSpPr>
            <p:spPr bwMode="auto">
              <a:xfrm>
                <a:off x="2784" y="345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6" name="Oval 14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94" name="Group 15"/>
            <p:cNvGrpSpPr>
              <a:grpSpLocks/>
            </p:cNvGrpSpPr>
            <p:nvPr/>
          </p:nvGrpSpPr>
          <p:grpSpPr bwMode="auto">
            <a:xfrm>
              <a:off x="1676400" y="2209800"/>
              <a:ext cx="4800600" cy="2819400"/>
              <a:chOff x="1392" y="1776"/>
              <a:chExt cx="3024" cy="1776"/>
            </a:xfrm>
          </p:grpSpPr>
          <p:sp>
            <p:nvSpPr>
              <p:cNvPr id="116" name="Line 16"/>
              <p:cNvSpPr>
                <a:spLocks noChangeShapeType="1"/>
              </p:cNvSpPr>
              <p:nvPr/>
            </p:nvSpPr>
            <p:spPr bwMode="auto">
              <a:xfrm flipV="1">
                <a:off x="1488" y="3168"/>
                <a:ext cx="76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7" name="Group 17"/>
              <p:cNvGrpSpPr>
                <a:grpSpLocks/>
              </p:cNvGrpSpPr>
              <p:nvPr/>
            </p:nvGrpSpPr>
            <p:grpSpPr bwMode="auto">
              <a:xfrm>
                <a:off x="1392" y="1776"/>
                <a:ext cx="3024" cy="1776"/>
                <a:chOff x="1392" y="1776"/>
                <a:chExt cx="3024" cy="1776"/>
              </a:xfrm>
            </p:grpSpPr>
            <p:sp>
              <p:nvSpPr>
                <p:cNvPr id="11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629" y="1917"/>
                  <a:ext cx="288" cy="53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92" y="2736"/>
                  <a:ext cx="14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Line 20"/>
                <p:cNvSpPr>
                  <a:spLocks noChangeShapeType="1"/>
                </p:cNvSpPr>
                <p:nvPr/>
              </p:nvSpPr>
              <p:spPr bwMode="auto">
                <a:xfrm>
                  <a:off x="1536" y="3552"/>
                  <a:ext cx="124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3216"/>
                  <a:ext cx="336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728" y="2160"/>
                  <a:ext cx="816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Line 23"/>
                <p:cNvSpPr>
                  <a:spLocks noChangeShapeType="1"/>
                </p:cNvSpPr>
                <p:nvPr/>
              </p:nvSpPr>
              <p:spPr bwMode="auto">
                <a:xfrm>
                  <a:off x="2112" y="1824"/>
                  <a:ext cx="432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Line 24"/>
                <p:cNvSpPr>
                  <a:spLocks noChangeShapeType="1"/>
                </p:cNvSpPr>
                <p:nvPr/>
              </p:nvSpPr>
              <p:spPr bwMode="auto">
                <a:xfrm>
                  <a:off x="2112" y="1776"/>
                  <a:ext cx="1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Line 25"/>
                <p:cNvSpPr>
                  <a:spLocks noChangeShapeType="1"/>
                </p:cNvSpPr>
                <p:nvPr/>
              </p:nvSpPr>
              <p:spPr bwMode="auto">
                <a:xfrm>
                  <a:off x="3600" y="1824"/>
                  <a:ext cx="72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32" y="1872"/>
                  <a:ext cx="52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400" y="2256"/>
                  <a:ext cx="240" cy="7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Line 28"/>
                <p:cNvSpPr>
                  <a:spLocks noChangeShapeType="1"/>
                </p:cNvSpPr>
                <p:nvPr/>
              </p:nvSpPr>
              <p:spPr bwMode="auto">
                <a:xfrm>
                  <a:off x="1728" y="2688"/>
                  <a:ext cx="576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Line 29"/>
                <p:cNvSpPr>
                  <a:spLocks noChangeShapeType="1"/>
                </p:cNvSpPr>
                <p:nvPr/>
              </p:nvSpPr>
              <p:spPr bwMode="auto">
                <a:xfrm>
                  <a:off x="2784" y="2208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544" y="2736"/>
                  <a:ext cx="432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928" y="2784"/>
                  <a:ext cx="192" cy="6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072" y="3216"/>
                  <a:ext cx="864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Line 33"/>
                <p:cNvSpPr>
                  <a:spLocks noChangeShapeType="1"/>
                </p:cNvSpPr>
                <p:nvPr/>
              </p:nvSpPr>
              <p:spPr bwMode="auto">
                <a:xfrm>
                  <a:off x="3264" y="2688"/>
                  <a:ext cx="672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" name="Line 34"/>
                <p:cNvSpPr>
                  <a:spLocks noChangeShapeType="1"/>
                </p:cNvSpPr>
                <p:nvPr/>
              </p:nvSpPr>
              <p:spPr bwMode="auto">
                <a:xfrm>
                  <a:off x="3504" y="1920"/>
                  <a:ext cx="480" cy="11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4128" y="2256"/>
                  <a:ext cx="288" cy="7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168" y="1920"/>
                  <a:ext cx="288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5" name="Group 37"/>
            <p:cNvGrpSpPr>
              <a:grpSpLocks/>
            </p:cNvGrpSpPr>
            <p:nvPr/>
          </p:nvGrpSpPr>
          <p:grpSpPr bwMode="auto">
            <a:xfrm>
              <a:off x="1447800" y="1752600"/>
              <a:ext cx="5259388" cy="3871913"/>
              <a:chOff x="1248" y="1488"/>
              <a:chExt cx="3313" cy="2439"/>
            </a:xfrm>
          </p:grpSpPr>
          <p:sp>
            <p:nvSpPr>
              <p:cNvPr id="96" name="Text Box 38"/>
              <p:cNvSpPr txBox="1">
                <a:spLocks noChangeArrowheads="1"/>
              </p:cNvSpPr>
              <p:nvPr/>
            </p:nvSpPr>
            <p:spPr bwMode="auto">
              <a:xfrm>
                <a:off x="2640" y="1488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5</a:t>
                </a:r>
              </a:p>
            </p:txBody>
          </p:sp>
          <p:sp>
            <p:nvSpPr>
              <p:cNvPr id="97" name="Text Box 39"/>
              <p:cNvSpPr txBox="1">
                <a:spLocks noChangeArrowheads="1"/>
              </p:cNvSpPr>
              <p:nvPr/>
            </p:nvSpPr>
            <p:spPr bwMode="auto">
              <a:xfrm>
                <a:off x="4272" y="2544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98" name="Text Box 40"/>
              <p:cNvSpPr txBox="1">
                <a:spLocks noChangeArrowheads="1"/>
              </p:cNvSpPr>
              <p:nvPr/>
            </p:nvSpPr>
            <p:spPr bwMode="auto">
              <a:xfrm>
                <a:off x="1536" y="2016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99" name="Text Box 41"/>
              <p:cNvSpPr txBox="1">
                <a:spLocks noChangeArrowheads="1"/>
              </p:cNvSpPr>
              <p:nvPr/>
            </p:nvSpPr>
            <p:spPr bwMode="auto">
              <a:xfrm>
                <a:off x="2928" y="1776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00" name="Text Box 42"/>
              <p:cNvSpPr txBox="1">
                <a:spLocks noChangeArrowheads="1"/>
              </p:cNvSpPr>
              <p:nvPr/>
            </p:nvSpPr>
            <p:spPr bwMode="auto">
              <a:xfrm>
                <a:off x="3936" y="1680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01" name="Text Box 43"/>
              <p:cNvSpPr txBox="1">
                <a:spLocks noChangeArrowheads="1"/>
              </p:cNvSpPr>
              <p:nvPr/>
            </p:nvSpPr>
            <p:spPr bwMode="auto">
              <a:xfrm>
                <a:off x="1248" y="2928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02" name="Text Box 44"/>
              <p:cNvSpPr txBox="1">
                <a:spLocks noChangeArrowheads="1"/>
              </p:cNvSpPr>
              <p:nvPr/>
            </p:nvSpPr>
            <p:spPr bwMode="auto">
              <a:xfrm>
                <a:off x="1920" y="211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5</a:t>
                </a:r>
              </a:p>
            </p:txBody>
          </p:sp>
          <p:sp>
            <p:nvSpPr>
              <p:cNvPr id="103" name="Text Box 45"/>
              <p:cNvSpPr txBox="1">
                <a:spLocks noChangeArrowheads="1"/>
              </p:cNvSpPr>
              <p:nvPr/>
            </p:nvSpPr>
            <p:spPr bwMode="auto">
              <a:xfrm>
                <a:off x="3072" y="2064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04" name="Text Box 46"/>
              <p:cNvSpPr txBox="1">
                <a:spLocks noChangeArrowheads="1"/>
              </p:cNvSpPr>
              <p:nvPr/>
            </p:nvSpPr>
            <p:spPr bwMode="auto">
              <a:xfrm>
                <a:off x="1728" y="2976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05" name="Text Box 47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06" name="Text Box 48"/>
              <p:cNvSpPr txBox="1">
                <a:spLocks noChangeArrowheads="1"/>
              </p:cNvSpPr>
              <p:nvPr/>
            </p:nvSpPr>
            <p:spPr bwMode="auto">
              <a:xfrm>
                <a:off x="1920" y="259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07" name="Text Box 49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08" name="Text Box 50"/>
              <p:cNvSpPr txBox="1">
                <a:spLocks noChangeArrowheads="1"/>
              </p:cNvSpPr>
              <p:nvPr/>
            </p:nvSpPr>
            <p:spPr bwMode="auto">
              <a:xfrm>
                <a:off x="1872" y="355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09" name="Text Box 51"/>
              <p:cNvSpPr txBox="1">
                <a:spLocks noChangeArrowheads="1"/>
              </p:cNvSpPr>
              <p:nvPr/>
            </p:nvSpPr>
            <p:spPr bwMode="auto">
              <a:xfrm>
                <a:off x="3024" y="2976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10" name="Text Box 52"/>
              <p:cNvSpPr txBox="1">
                <a:spLocks noChangeArrowheads="1"/>
              </p:cNvSpPr>
              <p:nvPr/>
            </p:nvSpPr>
            <p:spPr bwMode="auto">
              <a:xfrm>
                <a:off x="2640" y="259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11" name="Text Box 53"/>
              <p:cNvSpPr txBox="1">
                <a:spLocks noChangeArrowheads="1"/>
              </p:cNvSpPr>
              <p:nvPr/>
            </p:nvSpPr>
            <p:spPr bwMode="auto">
              <a:xfrm>
                <a:off x="3456" y="3360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12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13" name="Text Box 55"/>
              <p:cNvSpPr txBox="1">
                <a:spLocks noChangeArrowheads="1"/>
              </p:cNvSpPr>
              <p:nvPr/>
            </p:nvSpPr>
            <p:spPr bwMode="auto">
              <a:xfrm>
                <a:off x="2160" y="187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14" name="Text Box 56"/>
              <p:cNvSpPr txBox="1">
                <a:spLocks noChangeArrowheads="1"/>
              </p:cNvSpPr>
              <p:nvPr/>
            </p:nvSpPr>
            <p:spPr bwMode="auto">
              <a:xfrm>
                <a:off x="2736" y="2256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15" name="Text Box 57"/>
              <p:cNvSpPr txBox="1">
                <a:spLocks noChangeArrowheads="1"/>
              </p:cNvSpPr>
              <p:nvPr/>
            </p:nvSpPr>
            <p:spPr bwMode="auto">
              <a:xfrm>
                <a:off x="3408" y="283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7760405" y="3583090"/>
            <a:ext cx="4136571" cy="3002708"/>
            <a:chOff x="4926563" y="3960788"/>
            <a:chExt cx="4136571" cy="3002708"/>
          </a:xfrm>
        </p:grpSpPr>
        <p:grpSp>
          <p:nvGrpSpPr>
            <p:cNvPr id="148" name="Group 4"/>
            <p:cNvGrpSpPr>
              <a:grpSpLocks/>
            </p:cNvGrpSpPr>
            <p:nvPr/>
          </p:nvGrpSpPr>
          <p:grpSpPr bwMode="auto">
            <a:xfrm>
              <a:off x="4926563" y="4138070"/>
              <a:ext cx="4136571" cy="2600131"/>
              <a:chOff x="1248" y="1632"/>
              <a:chExt cx="3360" cy="2112"/>
            </a:xfrm>
          </p:grpSpPr>
          <p:sp>
            <p:nvSpPr>
              <p:cNvPr id="192" name="Oval 5"/>
              <p:cNvSpPr>
                <a:spLocks noChangeArrowheads="1"/>
              </p:cNvSpPr>
              <p:nvPr/>
            </p:nvSpPr>
            <p:spPr bwMode="auto">
              <a:xfrm>
                <a:off x="1824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" name="Oval 6"/>
              <p:cNvSpPr>
                <a:spLocks noChangeArrowheads="1"/>
              </p:cNvSpPr>
              <p:nvPr/>
            </p:nvSpPr>
            <p:spPr bwMode="auto">
              <a:xfrm>
                <a:off x="3312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4" name="Oval 7"/>
              <p:cNvSpPr>
                <a:spLocks noChangeArrowheads="1"/>
              </p:cNvSpPr>
              <p:nvPr/>
            </p:nvSpPr>
            <p:spPr bwMode="auto">
              <a:xfrm>
                <a:off x="4320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5" name="Oval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6" name="Oval 9"/>
              <p:cNvSpPr>
                <a:spLocks noChangeArrowheads="1"/>
              </p:cNvSpPr>
              <p:nvPr/>
            </p:nvSpPr>
            <p:spPr bwMode="auto">
              <a:xfrm>
                <a:off x="2544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" name="Oval 10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8" name="Oval 11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9" name="Oval 12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0" name="Oval 13"/>
              <p:cNvSpPr>
                <a:spLocks noChangeArrowheads="1"/>
              </p:cNvSpPr>
              <p:nvPr/>
            </p:nvSpPr>
            <p:spPr bwMode="auto">
              <a:xfrm>
                <a:off x="2784" y="345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" name="Oval 14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49" name="Group 15"/>
            <p:cNvGrpSpPr>
              <a:grpSpLocks/>
            </p:cNvGrpSpPr>
            <p:nvPr/>
          </p:nvGrpSpPr>
          <p:grpSpPr bwMode="auto">
            <a:xfrm>
              <a:off x="5103845" y="4374445"/>
              <a:ext cx="3722914" cy="2127379"/>
              <a:chOff x="1392" y="1824"/>
              <a:chExt cx="3024" cy="1728"/>
            </a:xfrm>
          </p:grpSpPr>
          <p:sp>
            <p:nvSpPr>
              <p:cNvPr id="171" name="Line 16"/>
              <p:cNvSpPr>
                <a:spLocks noChangeShapeType="1"/>
              </p:cNvSpPr>
              <p:nvPr/>
            </p:nvSpPr>
            <p:spPr bwMode="auto">
              <a:xfrm flipV="1">
                <a:off x="1488" y="3168"/>
                <a:ext cx="76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2" name="Group 17"/>
              <p:cNvGrpSpPr>
                <a:grpSpLocks/>
              </p:cNvGrpSpPr>
              <p:nvPr/>
            </p:nvGrpSpPr>
            <p:grpSpPr bwMode="auto">
              <a:xfrm>
                <a:off x="1392" y="1824"/>
                <a:ext cx="3024" cy="1728"/>
                <a:chOff x="1392" y="1824"/>
                <a:chExt cx="3024" cy="1728"/>
              </a:xfrm>
            </p:grpSpPr>
            <p:sp>
              <p:nvSpPr>
                <p:cNvPr id="17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629" y="1917"/>
                  <a:ext cx="288" cy="53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92" y="2736"/>
                  <a:ext cx="14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" name="Line 20"/>
                <p:cNvSpPr>
                  <a:spLocks noChangeShapeType="1"/>
                </p:cNvSpPr>
                <p:nvPr/>
              </p:nvSpPr>
              <p:spPr bwMode="auto">
                <a:xfrm>
                  <a:off x="1536" y="3552"/>
                  <a:ext cx="124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6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3216"/>
                  <a:ext cx="336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8" name="Line 23"/>
                <p:cNvSpPr>
                  <a:spLocks noChangeShapeType="1"/>
                </p:cNvSpPr>
                <p:nvPr/>
              </p:nvSpPr>
              <p:spPr bwMode="auto">
                <a:xfrm>
                  <a:off x="2112" y="1824"/>
                  <a:ext cx="432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0" name="Line 25"/>
                <p:cNvSpPr>
                  <a:spLocks noChangeShapeType="1"/>
                </p:cNvSpPr>
                <p:nvPr/>
              </p:nvSpPr>
              <p:spPr bwMode="auto">
                <a:xfrm>
                  <a:off x="3600" y="1824"/>
                  <a:ext cx="72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32" y="1872"/>
                  <a:ext cx="52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400" y="2256"/>
                  <a:ext cx="240" cy="7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Line 28"/>
                <p:cNvSpPr>
                  <a:spLocks noChangeShapeType="1"/>
                </p:cNvSpPr>
                <p:nvPr/>
              </p:nvSpPr>
              <p:spPr bwMode="auto">
                <a:xfrm>
                  <a:off x="1728" y="2688"/>
                  <a:ext cx="576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" name="Line 29"/>
                <p:cNvSpPr>
                  <a:spLocks noChangeShapeType="1"/>
                </p:cNvSpPr>
                <p:nvPr/>
              </p:nvSpPr>
              <p:spPr bwMode="auto">
                <a:xfrm>
                  <a:off x="2784" y="2208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544" y="2736"/>
                  <a:ext cx="432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928" y="2784"/>
                  <a:ext cx="192" cy="6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072" y="3216"/>
                  <a:ext cx="864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Line 33"/>
                <p:cNvSpPr>
                  <a:spLocks noChangeShapeType="1"/>
                </p:cNvSpPr>
                <p:nvPr/>
              </p:nvSpPr>
              <p:spPr bwMode="auto">
                <a:xfrm>
                  <a:off x="3264" y="2688"/>
                  <a:ext cx="672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" name="Line 34"/>
                <p:cNvSpPr>
                  <a:spLocks noChangeShapeType="1"/>
                </p:cNvSpPr>
                <p:nvPr/>
              </p:nvSpPr>
              <p:spPr bwMode="auto">
                <a:xfrm>
                  <a:off x="3504" y="1920"/>
                  <a:ext cx="480" cy="11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4128" y="2256"/>
                  <a:ext cx="288" cy="7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168" y="1920"/>
                  <a:ext cx="288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0" name="Group 37"/>
            <p:cNvGrpSpPr>
              <a:grpSpLocks/>
            </p:cNvGrpSpPr>
            <p:nvPr/>
          </p:nvGrpSpPr>
          <p:grpSpPr bwMode="auto">
            <a:xfrm>
              <a:off x="4926563" y="3960788"/>
              <a:ext cx="4078709" cy="3002708"/>
              <a:chOff x="1248" y="1488"/>
              <a:chExt cx="3313" cy="2439"/>
            </a:xfrm>
          </p:grpSpPr>
          <p:sp>
            <p:nvSpPr>
              <p:cNvPr id="151" name="Text Box 38"/>
              <p:cNvSpPr txBox="1">
                <a:spLocks noChangeArrowheads="1"/>
              </p:cNvSpPr>
              <p:nvPr/>
            </p:nvSpPr>
            <p:spPr bwMode="auto">
              <a:xfrm>
                <a:off x="2676" y="1488"/>
                <a:ext cx="1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 b="1" dirty="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2" name="Text Box 39"/>
              <p:cNvSpPr txBox="1">
                <a:spLocks noChangeArrowheads="1"/>
              </p:cNvSpPr>
              <p:nvPr/>
            </p:nvSpPr>
            <p:spPr bwMode="auto">
              <a:xfrm>
                <a:off x="4272" y="2544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53" name="Text Box 40"/>
              <p:cNvSpPr txBox="1">
                <a:spLocks noChangeArrowheads="1"/>
              </p:cNvSpPr>
              <p:nvPr/>
            </p:nvSpPr>
            <p:spPr bwMode="auto">
              <a:xfrm>
                <a:off x="1536" y="2016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54" name="Text Box 41"/>
              <p:cNvSpPr txBox="1">
                <a:spLocks noChangeArrowheads="1"/>
              </p:cNvSpPr>
              <p:nvPr/>
            </p:nvSpPr>
            <p:spPr bwMode="auto">
              <a:xfrm>
                <a:off x="2928" y="1776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55" name="Text Box 42"/>
              <p:cNvSpPr txBox="1">
                <a:spLocks noChangeArrowheads="1"/>
              </p:cNvSpPr>
              <p:nvPr/>
            </p:nvSpPr>
            <p:spPr bwMode="auto">
              <a:xfrm>
                <a:off x="3936" y="1680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56" name="Text Box 43"/>
              <p:cNvSpPr txBox="1">
                <a:spLocks noChangeArrowheads="1"/>
              </p:cNvSpPr>
              <p:nvPr/>
            </p:nvSpPr>
            <p:spPr bwMode="auto">
              <a:xfrm>
                <a:off x="1248" y="2928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57" name="Text Box 44"/>
              <p:cNvSpPr txBox="1">
                <a:spLocks noChangeArrowheads="1"/>
              </p:cNvSpPr>
              <p:nvPr/>
            </p:nvSpPr>
            <p:spPr bwMode="auto">
              <a:xfrm>
                <a:off x="1956" y="2112"/>
                <a:ext cx="1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 b="1" dirty="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8" name="Text Box 45"/>
              <p:cNvSpPr txBox="1">
                <a:spLocks noChangeArrowheads="1"/>
              </p:cNvSpPr>
              <p:nvPr/>
            </p:nvSpPr>
            <p:spPr bwMode="auto">
              <a:xfrm>
                <a:off x="3072" y="2064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59" name="Text Box 46"/>
              <p:cNvSpPr txBox="1">
                <a:spLocks noChangeArrowheads="1"/>
              </p:cNvSpPr>
              <p:nvPr/>
            </p:nvSpPr>
            <p:spPr bwMode="auto">
              <a:xfrm>
                <a:off x="1728" y="2976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60" name="Text Box 47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61" name="Text Box 48"/>
              <p:cNvSpPr txBox="1">
                <a:spLocks noChangeArrowheads="1"/>
              </p:cNvSpPr>
              <p:nvPr/>
            </p:nvSpPr>
            <p:spPr bwMode="auto">
              <a:xfrm>
                <a:off x="1920" y="259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62" name="Text Box 49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63" name="Text Box 50"/>
              <p:cNvSpPr txBox="1">
                <a:spLocks noChangeArrowheads="1"/>
              </p:cNvSpPr>
              <p:nvPr/>
            </p:nvSpPr>
            <p:spPr bwMode="auto">
              <a:xfrm>
                <a:off x="1872" y="355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64" name="Text Box 51"/>
              <p:cNvSpPr txBox="1">
                <a:spLocks noChangeArrowheads="1"/>
              </p:cNvSpPr>
              <p:nvPr/>
            </p:nvSpPr>
            <p:spPr bwMode="auto">
              <a:xfrm>
                <a:off x="3024" y="2976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65" name="Text Box 52"/>
              <p:cNvSpPr txBox="1">
                <a:spLocks noChangeArrowheads="1"/>
              </p:cNvSpPr>
              <p:nvPr/>
            </p:nvSpPr>
            <p:spPr bwMode="auto">
              <a:xfrm>
                <a:off x="2640" y="259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66" name="Text Box 53"/>
              <p:cNvSpPr txBox="1">
                <a:spLocks noChangeArrowheads="1"/>
              </p:cNvSpPr>
              <p:nvPr/>
            </p:nvSpPr>
            <p:spPr bwMode="auto">
              <a:xfrm>
                <a:off x="3456" y="3360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67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68" name="Text Box 55"/>
              <p:cNvSpPr txBox="1">
                <a:spLocks noChangeArrowheads="1"/>
              </p:cNvSpPr>
              <p:nvPr/>
            </p:nvSpPr>
            <p:spPr bwMode="auto">
              <a:xfrm>
                <a:off x="2160" y="187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69" name="Text Box 56"/>
              <p:cNvSpPr txBox="1">
                <a:spLocks noChangeArrowheads="1"/>
              </p:cNvSpPr>
              <p:nvPr/>
            </p:nvSpPr>
            <p:spPr bwMode="auto">
              <a:xfrm>
                <a:off x="2736" y="2256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70" name="Text Box 57"/>
              <p:cNvSpPr txBox="1">
                <a:spLocks noChangeArrowheads="1"/>
              </p:cNvSpPr>
              <p:nvPr/>
            </p:nvSpPr>
            <p:spPr bwMode="auto">
              <a:xfrm>
                <a:off x="3408" y="2832"/>
                <a:ext cx="28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</p:grpSp>
      </p:grpSp>
      <p:sp>
        <p:nvSpPr>
          <p:cNvPr id="5" name="PIJL-OMLAAG 4"/>
          <p:cNvSpPr/>
          <p:nvPr/>
        </p:nvSpPr>
        <p:spPr>
          <a:xfrm>
            <a:off x="9828690" y="3143906"/>
            <a:ext cx="413657" cy="45500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00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Strategie 2</a:t>
            </a:r>
          </a:p>
        </p:txBody>
      </p:sp>
      <p:grpSp>
        <p:nvGrpSpPr>
          <p:cNvPr id="92" name="Group 91"/>
          <p:cNvGrpSpPr>
            <a:grpSpLocks noChangeAspect="1"/>
          </p:cNvGrpSpPr>
          <p:nvPr/>
        </p:nvGrpSpPr>
        <p:grpSpPr>
          <a:xfrm>
            <a:off x="1204377" y="1402680"/>
            <a:ext cx="3584245" cy="2663650"/>
            <a:chOff x="1447800" y="1752600"/>
            <a:chExt cx="5334000" cy="3963988"/>
          </a:xfrm>
        </p:grpSpPr>
        <p:grpSp>
          <p:nvGrpSpPr>
            <p:cNvPr id="93" name="Group 4"/>
            <p:cNvGrpSpPr>
              <a:grpSpLocks/>
            </p:cNvGrpSpPr>
            <p:nvPr/>
          </p:nvGrpSpPr>
          <p:grpSpPr bwMode="auto">
            <a:xfrm>
              <a:off x="1447800" y="1981200"/>
              <a:ext cx="5334000" cy="3352800"/>
              <a:chOff x="1248" y="1632"/>
              <a:chExt cx="3360" cy="2112"/>
            </a:xfrm>
          </p:grpSpPr>
          <p:sp>
            <p:nvSpPr>
              <p:cNvPr id="137" name="Oval 5"/>
              <p:cNvSpPr>
                <a:spLocks noChangeArrowheads="1"/>
              </p:cNvSpPr>
              <p:nvPr/>
            </p:nvSpPr>
            <p:spPr bwMode="auto">
              <a:xfrm>
                <a:off x="1824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8" name="Oval 6"/>
              <p:cNvSpPr>
                <a:spLocks noChangeArrowheads="1"/>
              </p:cNvSpPr>
              <p:nvPr/>
            </p:nvSpPr>
            <p:spPr bwMode="auto">
              <a:xfrm>
                <a:off x="3312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9" name="Oval 7"/>
              <p:cNvSpPr>
                <a:spLocks noChangeArrowheads="1"/>
              </p:cNvSpPr>
              <p:nvPr/>
            </p:nvSpPr>
            <p:spPr bwMode="auto">
              <a:xfrm>
                <a:off x="4320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0" name="Oval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1" name="Oval 9"/>
              <p:cNvSpPr>
                <a:spLocks noChangeArrowheads="1"/>
              </p:cNvSpPr>
              <p:nvPr/>
            </p:nvSpPr>
            <p:spPr bwMode="auto">
              <a:xfrm>
                <a:off x="2544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2" name="Oval 10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3" name="Oval 11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4" name="Oval 12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5" name="Oval 13"/>
              <p:cNvSpPr>
                <a:spLocks noChangeArrowheads="1"/>
              </p:cNvSpPr>
              <p:nvPr/>
            </p:nvSpPr>
            <p:spPr bwMode="auto">
              <a:xfrm>
                <a:off x="2784" y="345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6" name="Oval 14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94" name="Group 15"/>
            <p:cNvGrpSpPr>
              <a:grpSpLocks/>
            </p:cNvGrpSpPr>
            <p:nvPr/>
          </p:nvGrpSpPr>
          <p:grpSpPr bwMode="auto">
            <a:xfrm>
              <a:off x="1676400" y="2209800"/>
              <a:ext cx="4800600" cy="2819400"/>
              <a:chOff x="1392" y="1776"/>
              <a:chExt cx="3024" cy="1776"/>
            </a:xfrm>
          </p:grpSpPr>
          <p:sp>
            <p:nvSpPr>
              <p:cNvPr id="116" name="Line 16"/>
              <p:cNvSpPr>
                <a:spLocks noChangeShapeType="1"/>
              </p:cNvSpPr>
              <p:nvPr/>
            </p:nvSpPr>
            <p:spPr bwMode="auto">
              <a:xfrm flipV="1">
                <a:off x="1488" y="3168"/>
                <a:ext cx="76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7" name="Group 17"/>
              <p:cNvGrpSpPr>
                <a:grpSpLocks/>
              </p:cNvGrpSpPr>
              <p:nvPr/>
            </p:nvGrpSpPr>
            <p:grpSpPr bwMode="auto">
              <a:xfrm>
                <a:off x="1392" y="1776"/>
                <a:ext cx="3024" cy="1776"/>
                <a:chOff x="1392" y="1776"/>
                <a:chExt cx="3024" cy="1776"/>
              </a:xfrm>
            </p:grpSpPr>
            <p:sp>
              <p:nvSpPr>
                <p:cNvPr id="11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629" y="1917"/>
                  <a:ext cx="288" cy="53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92" y="2736"/>
                  <a:ext cx="14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Line 20"/>
                <p:cNvSpPr>
                  <a:spLocks noChangeShapeType="1"/>
                </p:cNvSpPr>
                <p:nvPr/>
              </p:nvSpPr>
              <p:spPr bwMode="auto">
                <a:xfrm>
                  <a:off x="1536" y="3552"/>
                  <a:ext cx="124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3216"/>
                  <a:ext cx="336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728" y="2160"/>
                  <a:ext cx="816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Line 23"/>
                <p:cNvSpPr>
                  <a:spLocks noChangeShapeType="1"/>
                </p:cNvSpPr>
                <p:nvPr/>
              </p:nvSpPr>
              <p:spPr bwMode="auto">
                <a:xfrm>
                  <a:off x="2112" y="1824"/>
                  <a:ext cx="432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Line 24"/>
                <p:cNvSpPr>
                  <a:spLocks noChangeShapeType="1"/>
                </p:cNvSpPr>
                <p:nvPr/>
              </p:nvSpPr>
              <p:spPr bwMode="auto">
                <a:xfrm>
                  <a:off x="2112" y="1776"/>
                  <a:ext cx="12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Line 25"/>
                <p:cNvSpPr>
                  <a:spLocks noChangeShapeType="1"/>
                </p:cNvSpPr>
                <p:nvPr/>
              </p:nvSpPr>
              <p:spPr bwMode="auto">
                <a:xfrm>
                  <a:off x="3600" y="1824"/>
                  <a:ext cx="72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32" y="1872"/>
                  <a:ext cx="52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400" y="2256"/>
                  <a:ext cx="240" cy="7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Line 28"/>
                <p:cNvSpPr>
                  <a:spLocks noChangeShapeType="1"/>
                </p:cNvSpPr>
                <p:nvPr/>
              </p:nvSpPr>
              <p:spPr bwMode="auto">
                <a:xfrm>
                  <a:off x="1728" y="2688"/>
                  <a:ext cx="576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Line 29"/>
                <p:cNvSpPr>
                  <a:spLocks noChangeShapeType="1"/>
                </p:cNvSpPr>
                <p:nvPr/>
              </p:nvSpPr>
              <p:spPr bwMode="auto">
                <a:xfrm>
                  <a:off x="2784" y="2208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544" y="2736"/>
                  <a:ext cx="432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928" y="2784"/>
                  <a:ext cx="192" cy="6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072" y="3216"/>
                  <a:ext cx="864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Line 33"/>
                <p:cNvSpPr>
                  <a:spLocks noChangeShapeType="1"/>
                </p:cNvSpPr>
                <p:nvPr/>
              </p:nvSpPr>
              <p:spPr bwMode="auto">
                <a:xfrm>
                  <a:off x="3264" y="2688"/>
                  <a:ext cx="672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" name="Line 34"/>
                <p:cNvSpPr>
                  <a:spLocks noChangeShapeType="1"/>
                </p:cNvSpPr>
                <p:nvPr/>
              </p:nvSpPr>
              <p:spPr bwMode="auto">
                <a:xfrm>
                  <a:off x="3504" y="1920"/>
                  <a:ext cx="480" cy="11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4128" y="2256"/>
                  <a:ext cx="288" cy="7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168" y="1920"/>
                  <a:ext cx="288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5" name="Group 37"/>
            <p:cNvGrpSpPr>
              <a:grpSpLocks/>
            </p:cNvGrpSpPr>
            <p:nvPr/>
          </p:nvGrpSpPr>
          <p:grpSpPr bwMode="auto">
            <a:xfrm>
              <a:off x="1447800" y="1752600"/>
              <a:ext cx="5330826" cy="3963988"/>
              <a:chOff x="1248" y="1488"/>
              <a:chExt cx="3358" cy="2497"/>
            </a:xfrm>
          </p:grpSpPr>
          <p:sp>
            <p:nvSpPr>
              <p:cNvPr id="96" name="Text Box 38"/>
              <p:cNvSpPr txBox="1">
                <a:spLocks noChangeArrowheads="1"/>
              </p:cNvSpPr>
              <p:nvPr/>
            </p:nvSpPr>
            <p:spPr bwMode="auto">
              <a:xfrm>
                <a:off x="2640" y="1488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5</a:t>
                </a:r>
              </a:p>
            </p:txBody>
          </p:sp>
          <p:sp>
            <p:nvSpPr>
              <p:cNvPr id="97" name="Text Box 39"/>
              <p:cNvSpPr txBox="1">
                <a:spLocks noChangeArrowheads="1"/>
              </p:cNvSpPr>
              <p:nvPr/>
            </p:nvSpPr>
            <p:spPr bwMode="auto">
              <a:xfrm>
                <a:off x="4272" y="2544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98" name="Text Box 40"/>
              <p:cNvSpPr txBox="1">
                <a:spLocks noChangeArrowheads="1"/>
              </p:cNvSpPr>
              <p:nvPr/>
            </p:nvSpPr>
            <p:spPr bwMode="auto">
              <a:xfrm>
                <a:off x="1536" y="2016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99" name="Text Box 41"/>
              <p:cNvSpPr txBox="1">
                <a:spLocks noChangeArrowheads="1"/>
              </p:cNvSpPr>
              <p:nvPr/>
            </p:nvSpPr>
            <p:spPr bwMode="auto">
              <a:xfrm>
                <a:off x="2928" y="1776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00" name="Text Box 42"/>
              <p:cNvSpPr txBox="1">
                <a:spLocks noChangeArrowheads="1"/>
              </p:cNvSpPr>
              <p:nvPr/>
            </p:nvSpPr>
            <p:spPr bwMode="auto">
              <a:xfrm>
                <a:off x="3936" y="1680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01" name="Text Box 43"/>
              <p:cNvSpPr txBox="1">
                <a:spLocks noChangeArrowheads="1"/>
              </p:cNvSpPr>
              <p:nvPr/>
            </p:nvSpPr>
            <p:spPr bwMode="auto">
              <a:xfrm>
                <a:off x="1248" y="2928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02" name="Text Box 44"/>
              <p:cNvSpPr txBox="1">
                <a:spLocks noChangeArrowheads="1"/>
              </p:cNvSpPr>
              <p:nvPr/>
            </p:nvSpPr>
            <p:spPr bwMode="auto">
              <a:xfrm>
                <a:off x="1920" y="211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5</a:t>
                </a:r>
              </a:p>
            </p:txBody>
          </p:sp>
          <p:sp>
            <p:nvSpPr>
              <p:cNvPr id="103" name="Text Box 45"/>
              <p:cNvSpPr txBox="1">
                <a:spLocks noChangeArrowheads="1"/>
              </p:cNvSpPr>
              <p:nvPr/>
            </p:nvSpPr>
            <p:spPr bwMode="auto">
              <a:xfrm>
                <a:off x="3072" y="2064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04" name="Text Box 46"/>
              <p:cNvSpPr txBox="1">
                <a:spLocks noChangeArrowheads="1"/>
              </p:cNvSpPr>
              <p:nvPr/>
            </p:nvSpPr>
            <p:spPr bwMode="auto">
              <a:xfrm>
                <a:off x="1728" y="2976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05" name="Text Box 47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06" name="Text Box 48"/>
              <p:cNvSpPr txBox="1">
                <a:spLocks noChangeArrowheads="1"/>
              </p:cNvSpPr>
              <p:nvPr/>
            </p:nvSpPr>
            <p:spPr bwMode="auto">
              <a:xfrm>
                <a:off x="1920" y="259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07" name="Text Box 49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08" name="Text Box 50"/>
              <p:cNvSpPr txBox="1">
                <a:spLocks noChangeArrowheads="1"/>
              </p:cNvSpPr>
              <p:nvPr/>
            </p:nvSpPr>
            <p:spPr bwMode="auto">
              <a:xfrm>
                <a:off x="1872" y="355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09" name="Text Box 51"/>
              <p:cNvSpPr txBox="1">
                <a:spLocks noChangeArrowheads="1"/>
              </p:cNvSpPr>
              <p:nvPr/>
            </p:nvSpPr>
            <p:spPr bwMode="auto">
              <a:xfrm>
                <a:off x="3024" y="2976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10" name="Text Box 52"/>
              <p:cNvSpPr txBox="1">
                <a:spLocks noChangeArrowheads="1"/>
              </p:cNvSpPr>
              <p:nvPr/>
            </p:nvSpPr>
            <p:spPr bwMode="auto">
              <a:xfrm>
                <a:off x="2640" y="259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11" name="Text Box 53"/>
              <p:cNvSpPr txBox="1">
                <a:spLocks noChangeArrowheads="1"/>
              </p:cNvSpPr>
              <p:nvPr/>
            </p:nvSpPr>
            <p:spPr bwMode="auto">
              <a:xfrm>
                <a:off x="3456" y="3360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12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13" name="Text Box 55"/>
              <p:cNvSpPr txBox="1">
                <a:spLocks noChangeArrowheads="1"/>
              </p:cNvSpPr>
              <p:nvPr/>
            </p:nvSpPr>
            <p:spPr bwMode="auto">
              <a:xfrm>
                <a:off x="2160" y="187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14" name="Text Box 56"/>
              <p:cNvSpPr txBox="1">
                <a:spLocks noChangeArrowheads="1"/>
              </p:cNvSpPr>
              <p:nvPr/>
            </p:nvSpPr>
            <p:spPr bwMode="auto">
              <a:xfrm>
                <a:off x="2736" y="2256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15" name="Text Box 57"/>
              <p:cNvSpPr txBox="1">
                <a:spLocks noChangeArrowheads="1"/>
              </p:cNvSpPr>
              <p:nvPr/>
            </p:nvSpPr>
            <p:spPr bwMode="auto">
              <a:xfrm>
                <a:off x="3408" y="2832"/>
                <a:ext cx="334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478635" y="4454109"/>
            <a:ext cx="3392019" cy="2090001"/>
            <a:chOff x="4926563" y="3960788"/>
            <a:chExt cx="4159963" cy="2777413"/>
          </a:xfrm>
        </p:grpSpPr>
        <p:grpSp>
          <p:nvGrpSpPr>
            <p:cNvPr id="148" name="Group 4"/>
            <p:cNvGrpSpPr>
              <a:grpSpLocks/>
            </p:cNvGrpSpPr>
            <p:nvPr/>
          </p:nvGrpSpPr>
          <p:grpSpPr bwMode="auto">
            <a:xfrm>
              <a:off x="4926564" y="4129098"/>
              <a:ext cx="4067140" cy="2609103"/>
              <a:chOff x="1248" y="1632"/>
              <a:chExt cx="3360" cy="2112"/>
            </a:xfrm>
          </p:grpSpPr>
          <p:sp>
            <p:nvSpPr>
              <p:cNvPr id="192" name="Oval 5"/>
              <p:cNvSpPr>
                <a:spLocks noChangeArrowheads="1"/>
              </p:cNvSpPr>
              <p:nvPr/>
            </p:nvSpPr>
            <p:spPr bwMode="auto">
              <a:xfrm>
                <a:off x="1824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" name="Oval 6"/>
              <p:cNvSpPr>
                <a:spLocks noChangeArrowheads="1"/>
              </p:cNvSpPr>
              <p:nvPr/>
            </p:nvSpPr>
            <p:spPr bwMode="auto">
              <a:xfrm>
                <a:off x="3312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4" name="Oval 7"/>
              <p:cNvSpPr>
                <a:spLocks noChangeArrowheads="1"/>
              </p:cNvSpPr>
              <p:nvPr/>
            </p:nvSpPr>
            <p:spPr bwMode="auto">
              <a:xfrm>
                <a:off x="4320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5" name="Oval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6" name="Oval 9"/>
              <p:cNvSpPr>
                <a:spLocks noChangeArrowheads="1"/>
              </p:cNvSpPr>
              <p:nvPr/>
            </p:nvSpPr>
            <p:spPr bwMode="auto">
              <a:xfrm>
                <a:off x="2544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" name="Oval 10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8" name="Oval 11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9" name="Oval 12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0" name="Oval 13"/>
              <p:cNvSpPr>
                <a:spLocks noChangeArrowheads="1"/>
              </p:cNvSpPr>
              <p:nvPr/>
            </p:nvSpPr>
            <p:spPr bwMode="auto">
              <a:xfrm>
                <a:off x="2784" y="345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" name="Oval 14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49" name="Group 15"/>
            <p:cNvGrpSpPr>
              <a:grpSpLocks/>
            </p:cNvGrpSpPr>
            <p:nvPr/>
          </p:nvGrpSpPr>
          <p:grpSpPr bwMode="auto">
            <a:xfrm>
              <a:off x="5103845" y="4374445"/>
              <a:ext cx="3722914" cy="2068285"/>
              <a:chOff x="1392" y="1824"/>
              <a:chExt cx="3024" cy="1680"/>
            </a:xfrm>
          </p:grpSpPr>
          <p:sp>
            <p:nvSpPr>
              <p:cNvPr id="171" name="Line 16"/>
              <p:cNvSpPr>
                <a:spLocks noChangeShapeType="1"/>
              </p:cNvSpPr>
              <p:nvPr/>
            </p:nvSpPr>
            <p:spPr bwMode="auto">
              <a:xfrm flipV="1">
                <a:off x="1488" y="3168"/>
                <a:ext cx="76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2" name="Group 17"/>
              <p:cNvGrpSpPr>
                <a:grpSpLocks/>
              </p:cNvGrpSpPr>
              <p:nvPr/>
            </p:nvGrpSpPr>
            <p:grpSpPr bwMode="auto">
              <a:xfrm>
                <a:off x="1392" y="1824"/>
                <a:ext cx="3024" cy="1680"/>
                <a:chOff x="1392" y="1824"/>
                <a:chExt cx="3024" cy="1680"/>
              </a:xfrm>
            </p:grpSpPr>
            <p:sp>
              <p:nvSpPr>
                <p:cNvPr id="174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92" y="2736"/>
                  <a:ext cx="14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6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3216"/>
                  <a:ext cx="336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8" name="Line 23"/>
                <p:cNvSpPr>
                  <a:spLocks noChangeShapeType="1"/>
                </p:cNvSpPr>
                <p:nvPr/>
              </p:nvSpPr>
              <p:spPr bwMode="auto">
                <a:xfrm>
                  <a:off x="2112" y="1824"/>
                  <a:ext cx="432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0" name="Line 25"/>
                <p:cNvSpPr>
                  <a:spLocks noChangeShapeType="1"/>
                </p:cNvSpPr>
                <p:nvPr/>
              </p:nvSpPr>
              <p:spPr bwMode="auto">
                <a:xfrm>
                  <a:off x="3600" y="1824"/>
                  <a:ext cx="72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32" y="1872"/>
                  <a:ext cx="52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" name="Line 29"/>
                <p:cNvSpPr>
                  <a:spLocks noChangeShapeType="1"/>
                </p:cNvSpPr>
                <p:nvPr/>
              </p:nvSpPr>
              <p:spPr bwMode="auto">
                <a:xfrm>
                  <a:off x="2784" y="2208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544" y="2736"/>
                  <a:ext cx="432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928" y="2784"/>
                  <a:ext cx="192" cy="6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Line 33"/>
                <p:cNvSpPr>
                  <a:spLocks noChangeShapeType="1"/>
                </p:cNvSpPr>
                <p:nvPr/>
              </p:nvSpPr>
              <p:spPr bwMode="auto">
                <a:xfrm>
                  <a:off x="3264" y="2688"/>
                  <a:ext cx="672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4128" y="2256"/>
                  <a:ext cx="288" cy="7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168" y="1920"/>
                  <a:ext cx="288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0" name="Group 37"/>
            <p:cNvGrpSpPr>
              <a:grpSpLocks/>
            </p:cNvGrpSpPr>
            <p:nvPr/>
          </p:nvGrpSpPr>
          <p:grpSpPr bwMode="auto">
            <a:xfrm>
              <a:off x="4926563" y="3960788"/>
              <a:ext cx="4159963" cy="2563197"/>
              <a:chOff x="1248" y="1488"/>
              <a:chExt cx="3379" cy="2082"/>
            </a:xfrm>
          </p:grpSpPr>
          <p:sp>
            <p:nvSpPr>
              <p:cNvPr id="151" name="Text Box 38"/>
              <p:cNvSpPr txBox="1">
                <a:spLocks noChangeArrowheads="1"/>
              </p:cNvSpPr>
              <p:nvPr/>
            </p:nvSpPr>
            <p:spPr bwMode="auto">
              <a:xfrm>
                <a:off x="2676" y="1488"/>
                <a:ext cx="184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 b="1" dirty="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2" name="Text Box 39"/>
              <p:cNvSpPr txBox="1">
                <a:spLocks noChangeArrowheads="1"/>
              </p:cNvSpPr>
              <p:nvPr/>
            </p:nvSpPr>
            <p:spPr bwMode="auto">
              <a:xfrm>
                <a:off x="4272" y="2544"/>
                <a:ext cx="355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53" name="Text Box 40"/>
              <p:cNvSpPr txBox="1">
                <a:spLocks noChangeArrowheads="1"/>
              </p:cNvSpPr>
              <p:nvPr/>
            </p:nvSpPr>
            <p:spPr bwMode="auto">
              <a:xfrm>
                <a:off x="1572" y="2016"/>
                <a:ext cx="184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 b="1" dirty="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" name="Text Box 41"/>
              <p:cNvSpPr txBox="1">
                <a:spLocks noChangeArrowheads="1"/>
              </p:cNvSpPr>
              <p:nvPr/>
            </p:nvSpPr>
            <p:spPr bwMode="auto">
              <a:xfrm>
                <a:off x="2928" y="1776"/>
                <a:ext cx="355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55" name="Text Box 42"/>
              <p:cNvSpPr txBox="1">
                <a:spLocks noChangeArrowheads="1"/>
              </p:cNvSpPr>
              <p:nvPr/>
            </p:nvSpPr>
            <p:spPr bwMode="auto">
              <a:xfrm>
                <a:off x="3936" y="1680"/>
                <a:ext cx="355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56" name="Text Box 43"/>
              <p:cNvSpPr txBox="1">
                <a:spLocks noChangeArrowheads="1"/>
              </p:cNvSpPr>
              <p:nvPr/>
            </p:nvSpPr>
            <p:spPr bwMode="auto">
              <a:xfrm>
                <a:off x="1248" y="2928"/>
                <a:ext cx="355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57" name="Text Box 44"/>
              <p:cNvSpPr txBox="1">
                <a:spLocks noChangeArrowheads="1"/>
              </p:cNvSpPr>
              <p:nvPr/>
            </p:nvSpPr>
            <p:spPr bwMode="auto">
              <a:xfrm>
                <a:off x="1956" y="2112"/>
                <a:ext cx="184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 b="1" dirty="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8" name="Text Box 45"/>
              <p:cNvSpPr txBox="1">
                <a:spLocks noChangeArrowheads="1"/>
              </p:cNvSpPr>
              <p:nvPr/>
            </p:nvSpPr>
            <p:spPr bwMode="auto">
              <a:xfrm>
                <a:off x="3072" y="2064"/>
                <a:ext cx="355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59" name="Text Box 46"/>
              <p:cNvSpPr txBox="1">
                <a:spLocks noChangeArrowheads="1"/>
              </p:cNvSpPr>
              <p:nvPr/>
            </p:nvSpPr>
            <p:spPr bwMode="auto">
              <a:xfrm>
                <a:off x="1728" y="2976"/>
                <a:ext cx="355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62" name="Text Box 49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355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64" name="Text Box 51"/>
              <p:cNvSpPr txBox="1">
                <a:spLocks noChangeArrowheads="1"/>
              </p:cNvSpPr>
              <p:nvPr/>
            </p:nvSpPr>
            <p:spPr bwMode="auto">
              <a:xfrm>
                <a:off x="3024" y="2976"/>
                <a:ext cx="355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65" name="Text Box 52"/>
              <p:cNvSpPr txBox="1">
                <a:spLocks noChangeArrowheads="1"/>
              </p:cNvSpPr>
              <p:nvPr/>
            </p:nvSpPr>
            <p:spPr bwMode="auto">
              <a:xfrm>
                <a:off x="2676" y="2592"/>
                <a:ext cx="184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 b="1" dirty="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68" name="Text Box 55"/>
              <p:cNvSpPr txBox="1">
                <a:spLocks noChangeArrowheads="1"/>
              </p:cNvSpPr>
              <p:nvPr/>
            </p:nvSpPr>
            <p:spPr bwMode="auto">
              <a:xfrm>
                <a:off x="2160" y="1872"/>
                <a:ext cx="355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69" name="Text Box 56"/>
              <p:cNvSpPr txBox="1">
                <a:spLocks noChangeArrowheads="1"/>
              </p:cNvSpPr>
              <p:nvPr/>
            </p:nvSpPr>
            <p:spPr bwMode="auto">
              <a:xfrm>
                <a:off x="2736" y="2256"/>
                <a:ext cx="355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70" name="Text Box 57"/>
              <p:cNvSpPr txBox="1">
                <a:spLocks noChangeArrowheads="1"/>
              </p:cNvSpPr>
              <p:nvPr/>
            </p:nvSpPr>
            <p:spPr bwMode="auto">
              <a:xfrm>
                <a:off x="3408" y="2832"/>
                <a:ext cx="355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</p:grpSp>
      </p:grpSp>
      <p:grpSp>
        <p:nvGrpSpPr>
          <p:cNvPr id="147" name="Group 146"/>
          <p:cNvGrpSpPr/>
          <p:nvPr/>
        </p:nvGrpSpPr>
        <p:grpSpPr>
          <a:xfrm>
            <a:off x="6803419" y="1416277"/>
            <a:ext cx="3696752" cy="2430573"/>
            <a:chOff x="4926563" y="3960788"/>
            <a:chExt cx="4136571" cy="3136900"/>
          </a:xfrm>
        </p:grpSpPr>
        <p:grpSp>
          <p:nvGrpSpPr>
            <p:cNvPr id="177" name="Group 4"/>
            <p:cNvGrpSpPr>
              <a:grpSpLocks/>
            </p:cNvGrpSpPr>
            <p:nvPr/>
          </p:nvGrpSpPr>
          <p:grpSpPr bwMode="auto">
            <a:xfrm>
              <a:off x="4926563" y="4138070"/>
              <a:ext cx="4136571" cy="2600131"/>
              <a:chOff x="1248" y="1632"/>
              <a:chExt cx="3360" cy="2112"/>
            </a:xfrm>
          </p:grpSpPr>
          <p:sp>
            <p:nvSpPr>
              <p:cNvPr id="242" name="Oval 5"/>
              <p:cNvSpPr>
                <a:spLocks noChangeArrowheads="1"/>
              </p:cNvSpPr>
              <p:nvPr/>
            </p:nvSpPr>
            <p:spPr bwMode="auto">
              <a:xfrm>
                <a:off x="1824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43" name="Oval 6"/>
              <p:cNvSpPr>
                <a:spLocks noChangeArrowheads="1"/>
              </p:cNvSpPr>
              <p:nvPr/>
            </p:nvSpPr>
            <p:spPr bwMode="auto">
              <a:xfrm>
                <a:off x="3312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44" name="Oval 7"/>
              <p:cNvSpPr>
                <a:spLocks noChangeArrowheads="1"/>
              </p:cNvSpPr>
              <p:nvPr/>
            </p:nvSpPr>
            <p:spPr bwMode="auto">
              <a:xfrm>
                <a:off x="4320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45" name="Oval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46" name="Oval 9"/>
              <p:cNvSpPr>
                <a:spLocks noChangeArrowheads="1"/>
              </p:cNvSpPr>
              <p:nvPr/>
            </p:nvSpPr>
            <p:spPr bwMode="auto">
              <a:xfrm>
                <a:off x="2544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47" name="Oval 10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48" name="Oval 11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49" name="Oval 12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50" name="Oval 13"/>
              <p:cNvSpPr>
                <a:spLocks noChangeArrowheads="1"/>
              </p:cNvSpPr>
              <p:nvPr/>
            </p:nvSpPr>
            <p:spPr bwMode="auto">
              <a:xfrm>
                <a:off x="2784" y="345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51" name="Oval 14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79" name="Group 15"/>
            <p:cNvGrpSpPr>
              <a:grpSpLocks/>
            </p:cNvGrpSpPr>
            <p:nvPr/>
          </p:nvGrpSpPr>
          <p:grpSpPr bwMode="auto">
            <a:xfrm>
              <a:off x="5103845" y="4374445"/>
              <a:ext cx="3722914" cy="2127379"/>
              <a:chOff x="1392" y="1824"/>
              <a:chExt cx="3024" cy="1728"/>
            </a:xfrm>
          </p:grpSpPr>
          <p:sp>
            <p:nvSpPr>
              <p:cNvPr id="223" name="Line 16"/>
              <p:cNvSpPr>
                <a:spLocks noChangeShapeType="1"/>
              </p:cNvSpPr>
              <p:nvPr/>
            </p:nvSpPr>
            <p:spPr bwMode="auto">
              <a:xfrm flipV="1">
                <a:off x="1488" y="3168"/>
                <a:ext cx="76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4" name="Group 17"/>
              <p:cNvGrpSpPr>
                <a:grpSpLocks/>
              </p:cNvGrpSpPr>
              <p:nvPr/>
            </p:nvGrpSpPr>
            <p:grpSpPr bwMode="auto">
              <a:xfrm>
                <a:off x="1392" y="1824"/>
                <a:ext cx="3024" cy="1728"/>
                <a:chOff x="1392" y="1824"/>
                <a:chExt cx="3024" cy="1728"/>
              </a:xfrm>
            </p:grpSpPr>
            <p:sp>
              <p:nvSpPr>
                <p:cNvPr id="22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629" y="1917"/>
                  <a:ext cx="288" cy="53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92" y="2736"/>
                  <a:ext cx="14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" name="Line 20"/>
                <p:cNvSpPr>
                  <a:spLocks noChangeShapeType="1"/>
                </p:cNvSpPr>
                <p:nvPr/>
              </p:nvSpPr>
              <p:spPr bwMode="auto">
                <a:xfrm>
                  <a:off x="1536" y="3552"/>
                  <a:ext cx="124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3216"/>
                  <a:ext cx="336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" name="Line 23"/>
                <p:cNvSpPr>
                  <a:spLocks noChangeShapeType="1"/>
                </p:cNvSpPr>
                <p:nvPr/>
              </p:nvSpPr>
              <p:spPr bwMode="auto">
                <a:xfrm>
                  <a:off x="2112" y="1824"/>
                  <a:ext cx="432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" name="Line 25"/>
                <p:cNvSpPr>
                  <a:spLocks noChangeShapeType="1"/>
                </p:cNvSpPr>
                <p:nvPr/>
              </p:nvSpPr>
              <p:spPr bwMode="auto">
                <a:xfrm>
                  <a:off x="3600" y="1824"/>
                  <a:ext cx="72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32" y="1872"/>
                  <a:ext cx="52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400" y="2256"/>
                  <a:ext cx="240" cy="7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" name="Line 28"/>
                <p:cNvSpPr>
                  <a:spLocks noChangeShapeType="1"/>
                </p:cNvSpPr>
                <p:nvPr/>
              </p:nvSpPr>
              <p:spPr bwMode="auto">
                <a:xfrm>
                  <a:off x="1728" y="2688"/>
                  <a:ext cx="576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4" name="Line 29"/>
                <p:cNvSpPr>
                  <a:spLocks noChangeShapeType="1"/>
                </p:cNvSpPr>
                <p:nvPr/>
              </p:nvSpPr>
              <p:spPr bwMode="auto">
                <a:xfrm>
                  <a:off x="2784" y="2208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544" y="2736"/>
                  <a:ext cx="432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928" y="2784"/>
                  <a:ext cx="192" cy="6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072" y="3216"/>
                  <a:ext cx="864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" name="Line 33"/>
                <p:cNvSpPr>
                  <a:spLocks noChangeShapeType="1"/>
                </p:cNvSpPr>
                <p:nvPr/>
              </p:nvSpPr>
              <p:spPr bwMode="auto">
                <a:xfrm>
                  <a:off x="3264" y="2688"/>
                  <a:ext cx="672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" name="Line 34"/>
                <p:cNvSpPr>
                  <a:spLocks noChangeShapeType="1"/>
                </p:cNvSpPr>
                <p:nvPr/>
              </p:nvSpPr>
              <p:spPr bwMode="auto">
                <a:xfrm>
                  <a:off x="3504" y="1920"/>
                  <a:ext cx="480" cy="11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4128" y="2256"/>
                  <a:ext cx="288" cy="7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168" y="1920"/>
                  <a:ext cx="288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2" name="Group 37"/>
            <p:cNvGrpSpPr>
              <a:grpSpLocks/>
            </p:cNvGrpSpPr>
            <p:nvPr/>
          </p:nvGrpSpPr>
          <p:grpSpPr bwMode="auto">
            <a:xfrm>
              <a:off x="4926563" y="3960788"/>
              <a:ext cx="4121798" cy="3136900"/>
              <a:chOff x="1248" y="1488"/>
              <a:chExt cx="3348" cy="2548"/>
            </a:xfrm>
          </p:grpSpPr>
          <p:sp>
            <p:nvSpPr>
              <p:cNvPr id="203" name="Text Box 38"/>
              <p:cNvSpPr txBox="1">
                <a:spLocks noChangeArrowheads="1"/>
              </p:cNvSpPr>
              <p:nvPr/>
            </p:nvSpPr>
            <p:spPr bwMode="auto">
              <a:xfrm>
                <a:off x="2676" y="1488"/>
                <a:ext cx="168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 b="1" dirty="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4" name="Text Box 39"/>
              <p:cNvSpPr txBox="1">
                <a:spLocks noChangeArrowheads="1"/>
              </p:cNvSpPr>
              <p:nvPr/>
            </p:nvSpPr>
            <p:spPr bwMode="auto">
              <a:xfrm>
                <a:off x="4272" y="2544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205" name="Text Box 40"/>
              <p:cNvSpPr txBox="1">
                <a:spLocks noChangeArrowheads="1"/>
              </p:cNvSpPr>
              <p:nvPr/>
            </p:nvSpPr>
            <p:spPr bwMode="auto">
              <a:xfrm>
                <a:off x="1536" y="2016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206" name="Text Box 41"/>
              <p:cNvSpPr txBox="1">
                <a:spLocks noChangeArrowheads="1"/>
              </p:cNvSpPr>
              <p:nvPr/>
            </p:nvSpPr>
            <p:spPr bwMode="auto">
              <a:xfrm>
                <a:off x="2928" y="1776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207" name="Text Box 42"/>
              <p:cNvSpPr txBox="1">
                <a:spLocks noChangeArrowheads="1"/>
              </p:cNvSpPr>
              <p:nvPr/>
            </p:nvSpPr>
            <p:spPr bwMode="auto">
              <a:xfrm>
                <a:off x="3936" y="1680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208" name="Text Box 43"/>
              <p:cNvSpPr txBox="1">
                <a:spLocks noChangeArrowheads="1"/>
              </p:cNvSpPr>
              <p:nvPr/>
            </p:nvSpPr>
            <p:spPr bwMode="auto">
              <a:xfrm>
                <a:off x="1248" y="2928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209" name="Text Box 44"/>
              <p:cNvSpPr txBox="1">
                <a:spLocks noChangeArrowheads="1"/>
              </p:cNvSpPr>
              <p:nvPr/>
            </p:nvSpPr>
            <p:spPr bwMode="auto">
              <a:xfrm>
                <a:off x="1956" y="2112"/>
                <a:ext cx="168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 b="1" dirty="0"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0" name="Text Box 45"/>
              <p:cNvSpPr txBox="1">
                <a:spLocks noChangeArrowheads="1"/>
              </p:cNvSpPr>
              <p:nvPr/>
            </p:nvSpPr>
            <p:spPr bwMode="auto">
              <a:xfrm>
                <a:off x="3072" y="2064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211" name="Text Box 46"/>
              <p:cNvSpPr txBox="1">
                <a:spLocks noChangeArrowheads="1"/>
              </p:cNvSpPr>
              <p:nvPr/>
            </p:nvSpPr>
            <p:spPr bwMode="auto">
              <a:xfrm>
                <a:off x="1728" y="2976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212" name="Text Box 47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213" name="Text Box 48"/>
              <p:cNvSpPr txBox="1">
                <a:spLocks noChangeArrowheads="1"/>
              </p:cNvSpPr>
              <p:nvPr/>
            </p:nvSpPr>
            <p:spPr bwMode="auto">
              <a:xfrm>
                <a:off x="1920" y="2592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214" name="Text Box 49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215" name="Text Box 50"/>
              <p:cNvSpPr txBox="1">
                <a:spLocks noChangeArrowheads="1"/>
              </p:cNvSpPr>
              <p:nvPr/>
            </p:nvSpPr>
            <p:spPr bwMode="auto">
              <a:xfrm>
                <a:off x="1872" y="3552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216" name="Text Box 51"/>
              <p:cNvSpPr txBox="1">
                <a:spLocks noChangeArrowheads="1"/>
              </p:cNvSpPr>
              <p:nvPr/>
            </p:nvSpPr>
            <p:spPr bwMode="auto">
              <a:xfrm>
                <a:off x="3024" y="2976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217" name="Text Box 52"/>
              <p:cNvSpPr txBox="1">
                <a:spLocks noChangeArrowheads="1"/>
              </p:cNvSpPr>
              <p:nvPr/>
            </p:nvSpPr>
            <p:spPr bwMode="auto">
              <a:xfrm>
                <a:off x="2640" y="2592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218" name="Text Box 53"/>
              <p:cNvSpPr txBox="1">
                <a:spLocks noChangeArrowheads="1"/>
              </p:cNvSpPr>
              <p:nvPr/>
            </p:nvSpPr>
            <p:spPr bwMode="auto">
              <a:xfrm>
                <a:off x="3456" y="3360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219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220" name="Text Box 55"/>
              <p:cNvSpPr txBox="1">
                <a:spLocks noChangeArrowheads="1"/>
              </p:cNvSpPr>
              <p:nvPr/>
            </p:nvSpPr>
            <p:spPr bwMode="auto">
              <a:xfrm>
                <a:off x="2160" y="1872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221" name="Text Box 56"/>
              <p:cNvSpPr txBox="1">
                <a:spLocks noChangeArrowheads="1"/>
              </p:cNvSpPr>
              <p:nvPr/>
            </p:nvSpPr>
            <p:spPr bwMode="auto">
              <a:xfrm>
                <a:off x="2736" y="2256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222" name="Text Box 57"/>
              <p:cNvSpPr txBox="1">
                <a:spLocks noChangeArrowheads="1"/>
              </p:cNvSpPr>
              <p:nvPr/>
            </p:nvSpPr>
            <p:spPr bwMode="auto">
              <a:xfrm>
                <a:off x="3408" y="2832"/>
                <a:ext cx="324" cy="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</p:grpSp>
      </p:grpSp>
      <p:sp>
        <p:nvSpPr>
          <p:cNvPr id="6" name="PIJL-RECHTS 5"/>
          <p:cNvSpPr/>
          <p:nvPr/>
        </p:nvSpPr>
        <p:spPr>
          <a:xfrm>
            <a:off x="5537445" y="2294063"/>
            <a:ext cx="688621" cy="53763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OMLAAG 6"/>
          <p:cNvSpPr/>
          <p:nvPr/>
        </p:nvSpPr>
        <p:spPr>
          <a:xfrm rot="3318817">
            <a:off x="5628284" y="3722914"/>
            <a:ext cx="506942" cy="81431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0" name="PIJL-RECHTS 159"/>
          <p:cNvSpPr/>
          <p:nvPr/>
        </p:nvSpPr>
        <p:spPr>
          <a:xfrm>
            <a:off x="5537445" y="5151063"/>
            <a:ext cx="688621" cy="53763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8440552" y="5262872"/>
            <a:ext cx="2640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775738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Strategie 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431747" y="4199056"/>
            <a:ext cx="3709177" cy="2683946"/>
            <a:chOff x="4953000" y="3916587"/>
            <a:chExt cx="3952556" cy="2909285"/>
          </a:xfrm>
        </p:grpSpPr>
        <p:grpSp>
          <p:nvGrpSpPr>
            <p:cNvPr id="59" name="Group 4"/>
            <p:cNvGrpSpPr>
              <a:grpSpLocks noChangeAspect="1"/>
            </p:cNvGrpSpPr>
            <p:nvPr/>
          </p:nvGrpSpPr>
          <p:grpSpPr bwMode="auto">
            <a:xfrm>
              <a:off x="4984500" y="4042830"/>
              <a:ext cx="3921056" cy="2464664"/>
              <a:chOff x="1248" y="1632"/>
              <a:chExt cx="3360" cy="2112"/>
            </a:xfrm>
          </p:grpSpPr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1824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3312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" name="Oval 7"/>
              <p:cNvSpPr>
                <a:spLocks noChangeArrowheads="1"/>
              </p:cNvSpPr>
              <p:nvPr/>
            </p:nvSpPr>
            <p:spPr bwMode="auto">
              <a:xfrm>
                <a:off x="4320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" name="Oval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" name="Oval 9"/>
              <p:cNvSpPr>
                <a:spLocks noChangeArrowheads="1"/>
              </p:cNvSpPr>
              <p:nvPr/>
            </p:nvSpPr>
            <p:spPr bwMode="auto">
              <a:xfrm>
                <a:off x="2544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5" name="Oval 10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6" name="Oval 11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7" name="Oval 12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8" name="Oval 13"/>
              <p:cNvSpPr>
                <a:spLocks noChangeArrowheads="1"/>
              </p:cNvSpPr>
              <p:nvPr/>
            </p:nvSpPr>
            <p:spPr bwMode="auto">
              <a:xfrm>
                <a:off x="2784" y="345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9" name="Oval 14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70" name="Group 15"/>
            <p:cNvGrpSpPr>
              <a:grpSpLocks noChangeAspect="1"/>
            </p:cNvGrpSpPr>
            <p:nvPr/>
          </p:nvGrpSpPr>
          <p:grpSpPr bwMode="auto">
            <a:xfrm>
              <a:off x="5170908" y="4281562"/>
              <a:ext cx="3528951" cy="1960528"/>
              <a:chOff x="1392" y="1824"/>
              <a:chExt cx="3024" cy="1680"/>
            </a:xfrm>
          </p:grpSpPr>
          <p:sp>
            <p:nvSpPr>
              <p:cNvPr id="71" name="Line 16"/>
              <p:cNvSpPr>
                <a:spLocks noChangeShapeType="1"/>
              </p:cNvSpPr>
              <p:nvPr/>
            </p:nvSpPr>
            <p:spPr bwMode="auto">
              <a:xfrm flipV="1">
                <a:off x="1488" y="3168"/>
                <a:ext cx="76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72" name="Group 17"/>
              <p:cNvGrpSpPr>
                <a:grpSpLocks/>
              </p:cNvGrpSpPr>
              <p:nvPr/>
            </p:nvGrpSpPr>
            <p:grpSpPr bwMode="auto">
              <a:xfrm>
                <a:off x="1392" y="1824"/>
                <a:ext cx="3024" cy="1680"/>
                <a:chOff x="1392" y="1824"/>
                <a:chExt cx="3024" cy="1680"/>
              </a:xfrm>
            </p:grpSpPr>
            <p:sp>
              <p:nvSpPr>
                <p:cNvPr id="73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92" y="2736"/>
                  <a:ext cx="14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74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3216"/>
                  <a:ext cx="336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75" name="Line 23"/>
                <p:cNvSpPr>
                  <a:spLocks noChangeShapeType="1"/>
                </p:cNvSpPr>
                <p:nvPr/>
              </p:nvSpPr>
              <p:spPr bwMode="auto">
                <a:xfrm>
                  <a:off x="2112" y="1824"/>
                  <a:ext cx="432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78" name="Line 29"/>
                <p:cNvSpPr>
                  <a:spLocks noChangeShapeType="1"/>
                </p:cNvSpPr>
                <p:nvPr/>
              </p:nvSpPr>
              <p:spPr bwMode="auto">
                <a:xfrm>
                  <a:off x="2784" y="2208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79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928" y="2784"/>
                  <a:ext cx="192" cy="6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80" name="Line 33"/>
                <p:cNvSpPr>
                  <a:spLocks noChangeShapeType="1"/>
                </p:cNvSpPr>
                <p:nvPr/>
              </p:nvSpPr>
              <p:spPr bwMode="auto">
                <a:xfrm>
                  <a:off x="3264" y="2688"/>
                  <a:ext cx="672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81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4128" y="2256"/>
                  <a:ext cx="288" cy="7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82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168" y="1920"/>
                  <a:ext cx="288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83" name="Group 37"/>
            <p:cNvGrpSpPr>
              <a:grpSpLocks noChangeAspect="1"/>
            </p:cNvGrpSpPr>
            <p:nvPr/>
          </p:nvGrpSpPr>
          <p:grpSpPr bwMode="auto">
            <a:xfrm>
              <a:off x="4953000" y="3916587"/>
              <a:ext cx="3908220" cy="2909285"/>
              <a:chOff x="1215" y="1488"/>
              <a:chExt cx="3349" cy="2493"/>
            </a:xfrm>
          </p:grpSpPr>
          <p:sp>
            <p:nvSpPr>
              <p:cNvPr id="84" name="Text Box 38"/>
              <p:cNvSpPr txBox="1">
                <a:spLocks noChangeArrowheads="1"/>
              </p:cNvSpPr>
              <p:nvPr/>
            </p:nvSpPr>
            <p:spPr bwMode="auto">
              <a:xfrm>
                <a:off x="2607" y="1488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5</a:t>
                </a:r>
              </a:p>
            </p:txBody>
          </p:sp>
          <p:sp>
            <p:nvSpPr>
              <p:cNvPr id="85" name="Text Box 39"/>
              <p:cNvSpPr txBox="1">
                <a:spLocks noChangeArrowheads="1"/>
              </p:cNvSpPr>
              <p:nvPr/>
            </p:nvSpPr>
            <p:spPr bwMode="auto">
              <a:xfrm>
                <a:off x="4239" y="2544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86" name="Text Box 40"/>
              <p:cNvSpPr txBox="1">
                <a:spLocks noChangeArrowheads="1"/>
              </p:cNvSpPr>
              <p:nvPr/>
            </p:nvSpPr>
            <p:spPr bwMode="auto">
              <a:xfrm>
                <a:off x="1503" y="2016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87" name="Text Box 41"/>
              <p:cNvSpPr txBox="1">
                <a:spLocks noChangeArrowheads="1"/>
              </p:cNvSpPr>
              <p:nvPr/>
            </p:nvSpPr>
            <p:spPr bwMode="auto">
              <a:xfrm>
                <a:off x="2895" y="1776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88" name="Text Box 42"/>
              <p:cNvSpPr txBox="1">
                <a:spLocks noChangeArrowheads="1"/>
              </p:cNvSpPr>
              <p:nvPr/>
            </p:nvSpPr>
            <p:spPr bwMode="auto">
              <a:xfrm>
                <a:off x="3903" y="1680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chemeClr val="bg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89" name="Text Box 43"/>
              <p:cNvSpPr txBox="1">
                <a:spLocks noChangeArrowheads="1"/>
              </p:cNvSpPr>
              <p:nvPr/>
            </p:nvSpPr>
            <p:spPr bwMode="auto">
              <a:xfrm>
                <a:off x="1215" y="2928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90" name="Text Box 44"/>
              <p:cNvSpPr txBox="1">
                <a:spLocks noChangeArrowheads="1"/>
              </p:cNvSpPr>
              <p:nvPr/>
            </p:nvSpPr>
            <p:spPr bwMode="auto">
              <a:xfrm>
                <a:off x="1887" y="2112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5</a:t>
                </a:r>
              </a:p>
            </p:txBody>
          </p:sp>
          <p:sp>
            <p:nvSpPr>
              <p:cNvPr id="91" name="Text Box 45"/>
              <p:cNvSpPr txBox="1">
                <a:spLocks noChangeArrowheads="1"/>
              </p:cNvSpPr>
              <p:nvPr/>
            </p:nvSpPr>
            <p:spPr bwMode="auto">
              <a:xfrm>
                <a:off x="3039" y="2064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47" name="Text Box 46"/>
              <p:cNvSpPr txBox="1">
                <a:spLocks noChangeArrowheads="1"/>
              </p:cNvSpPr>
              <p:nvPr/>
            </p:nvSpPr>
            <p:spPr bwMode="auto">
              <a:xfrm>
                <a:off x="1695" y="2976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48" name="Text Box 47"/>
              <p:cNvSpPr txBox="1">
                <a:spLocks noChangeArrowheads="1"/>
              </p:cNvSpPr>
              <p:nvPr/>
            </p:nvSpPr>
            <p:spPr bwMode="auto">
              <a:xfrm>
                <a:off x="3471" y="2352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49" name="Text Box 48"/>
              <p:cNvSpPr txBox="1">
                <a:spLocks noChangeArrowheads="1"/>
              </p:cNvSpPr>
              <p:nvPr/>
            </p:nvSpPr>
            <p:spPr bwMode="auto">
              <a:xfrm>
                <a:off x="1887" y="2592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50" name="Text Box 49"/>
              <p:cNvSpPr txBox="1">
                <a:spLocks noChangeArrowheads="1"/>
              </p:cNvSpPr>
              <p:nvPr/>
            </p:nvSpPr>
            <p:spPr bwMode="auto">
              <a:xfrm>
                <a:off x="2559" y="3072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51" name="Text Box 50"/>
              <p:cNvSpPr txBox="1">
                <a:spLocks noChangeArrowheads="1"/>
              </p:cNvSpPr>
              <p:nvPr/>
            </p:nvSpPr>
            <p:spPr bwMode="auto">
              <a:xfrm>
                <a:off x="1839" y="3552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52" name="Text Box 51"/>
              <p:cNvSpPr txBox="1">
                <a:spLocks noChangeArrowheads="1"/>
              </p:cNvSpPr>
              <p:nvPr/>
            </p:nvSpPr>
            <p:spPr bwMode="auto">
              <a:xfrm>
                <a:off x="2991" y="2976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53" name="Text Box 52"/>
              <p:cNvSpPr txBox="1">
                <a:spLocks noChangeArrowheads="1"/>
              </p:cNvSpPr>
              <p:nvPr/>
            </p:nvSpPr>
            <p:spPr bwMode="auto">
              <a:xfrm>
                <a:off x="2607" y="2592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54" name="Text Box 53"/>
              <p:cNvSpPr txBox="1">
                <a:spLocks noChangeArrowheads="1"/>
              </p:cNvSpPr>
              <p:nvPr/>
            </p:nvSpPr>
            <p:spPr bwMode="auto">
              <a:xfrm>
                <a:off x="3423" y="3360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55" name="Text Box 54"/>
              <p:cNvSpPr txBox="1">
                <a:spLocks noChangeArrowheads="1"/>
              </p:cNvSpPr>
              <p:nvPr/>
            </p:nvSpPr>
            <p:spPr bwMode="auto">
              <a:xfrm>
                <a:off x="2271" y="2448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56" name="Text Box 55"/>
              <p:cNvSpPr txBox="1">
                <a:spLocks noChangeArrowheads="1"/>
              </p:cNvSpPr>
              <p:nvPr/>
            </p:nvSpPr>
            <p:spPr bwMode="auto">
              <a:xfrm>
                <a:off x="2127" y="1872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57" name="Text Box 56"/>
              <p:cNvSpPr txBox="1">
                <a:spLocks noChangeArrowheads="1"/>
              </p:cNvSpPr>
              <p:nvPr/>
            </p:nvSpPr>
            <p:spPr bwMode="auto">
              <a:xfrm>
                <a:off x="2703" y="2256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58" name="Text Box 57"/>
              <p:cNvSpPr txBox="1">
                <a:spLocks noChangeArrowheads="1"/>
              </p:cNvSpPr>
              <p:nvPr/>
            </p:nvSpPr>
            <p:spPr bwMode="auto">
              <a:xfrm>
                <a:off x="3375" y="2832"/>
                <a:ext cx="325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</p:grpSp>
      </p:grpSp>
      <p:grpSp>
        <p:nvGrpSpPr>
          <p:cNvPr id="159" name="Group 158"/>
          <p:cNvGrpSpPr>
            <a:grpSpLocks noChangeAspect="1"/>
          </p:cNvGrpSpPr>
          <p:nvPr/>
        </p:nvGrpSpPr>
        <p:grpSpPr>
          <a:xfrm>
            <a:off x="1752600" y="4199056"/>
            <a:ext cx="3581400" cy="2639873"/>
            <a:chOff x="1407173" y="2590800"/>
            <a:chExt cx="4177198" cy="3079038"/>
          </a:xfrm>
        </p:grpSpPr>
        <p:grpSp>
          <p:nvGrpSpPr>
            <p:cNvPr id="160" name="Group 4"/>
            <p:cNvGrpSpPr>
              <a:grpSpLocks/>
            </p:cNvGrpSpPr>
            <p:nvPr/>
          </p:nvGrpSpPr>
          <p:grpSpPr bwMode="auto">
            <a:xfrm>
              <a:off x="1447800" y="2768082"/>
              <a:ext cx="4136571" cy="2600131"/>
              <a:chOff x="1248" y="1632"/>
              <a:chExt cx="3360" cy="2112"/>
            </a:xfrm>
          </p:grpSpPr>
          <p:sp>
            <p:nvSpPr>
              <p:cNvPr id="187" name="Oval 5"/>
              <p:cNvSpPr>
                <a:spLocks noChangeArrowheads="1"/>
              </p:cNvSpPr>
              <p:nvPr/>
            </p:nvSpPr>
            <p:spPr bwMode="auto">
              <a:xfrm>
                <a:off x="1824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8" name="Oval 6"/>
              <p:cNvSpPr>
                <a:spLocks noChangeArrowheads="1"/>
              </p:cNvSpPr>
              <p:nvPr/>
            </p:nvSpPr>
            <p:spPr bwMode="auto">
              <a:xfrm>
                <a:off x="3312" y="1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" name="Oval 7"/>
              <p:cNvSpPr>
                <a:spLocks noChangeArrowheads="1"/>
              </p:cNvSpPr>
              <p:nvPr/>
            </p:nvSpPr>
            <p:spPr bwMode="auto">
              <a:xfrm>
                <a:off x="4320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0" name="Oval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" name="Oval 9"/>
              <p:cNvSpPr>
                <a:spLocks noChangeArrowheads="1"/>
              </p:cNvSpPr>
              <p:nvPr/>
            </p:nvSpPr>
            <p:spPr bwMode="auto">
              <a:xfrm>
                <a:off x="2544" y="196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2" name="Oval 10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" name="Oval 11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4" name="Oval 12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5" name="Oval 13"/>
              <p:cNvSpPr>
                <a:spLocks noChangeArrowheads="1"/>
              </p:cNvSpPr>
              <p:nvPr/>
            </p:nvSpPr>
            <p:spPr bwMode="auto">
              <a:xfrm>
                <a:off x="2784" y="345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6" name="Oval 14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61" name="Group 17"/>
            <p:cNvGrpSpPr>
              <a:grpSpLocks/>
            </p:cNvGrpSpPr>
            <p:nvPr/>
          </p:nvGrpSpPr>
          <p:grpSpPr bwMode="auto">
            <a:xfrm>
              <a:off x="1625082" y="3122644"/>
              <a:ext cx="3722914" cy="1950097"/>
              <a:chOff x="1392" y="1920"/>
              <a:chExt cx="3024" cy="1584"/>
            </a:xfrm>
          </p:grpSpPr>
          <p:sp>
            <p:nvSpPr>
              <p:cNvPr id="183" name="Line 19"/>
              <p:cNvSpPr>
                <a:spLocks noChangeShapeType="1"/>
              </p:cNvSpPr>
              <p:nvPr/>
            </p:nvSpPr>
            <p:spPr bwMode="auto">
              <a:xfrm flipH="1">
                <a:off x="1392" y="2736"/>
                <a:ext cx="14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184" name="Line 21"/>
              <p:cNvSpPr>
                <a:spLocks noChangeShapeType="1"/>
              </p:cNvSpPr>
              <p:nvPr/>
            </p:nvSpPr>
            <p:spPr bwMode="auto">
              <a:xfrm>
                <a:off x="2496" y="3216"/>
                <a:ext cx="336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185" name="Line 35"/>
              <p:cNvSpPr>
                <a:spLocks noChangeShapeType="1"/>
              </p:cNvSpPr>
              <p:nvPr/>
            </p:nvSpPr>
            <p:spPr bwMode="auto">
              <a:xfrm flipH="1">
                <a:off x="4128" y="2256"/>
                <a:ext cx="288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186" name="Line 36"/>
              <p:cNvSpPr>
                <a:spLocks noChangeShapeType="1"/>
              </p:cNvSpPr>
              <p:nvPr/>
            </p:nvSpPr>
            <p:spPr bwMode="auto">
              <a:xfrm flipH="1">
                <a:off x="3168" y="1920"/>
                <a:ext cx="288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  <p:grpSp>
          <p:nvGrpSpPr>
            <p:cNvPr id="162" name="Group 37"/>
            <p:cNvGrpSpPr>
              <a:grpSpLocks/>
            </p:cNvGrpSpPr>
            <p:nvPr/>
          </p:nvGrpSpPr>
          <p:grpSpPr bwMode="auto">
            <a:xfrm>
              <a:off x="1407173" y="2590800"/>
              <a:ext cx="4137803" cy="3079038"/>
              <a:chOff x="1215" y="1488"/>
              <a:chExt cx="3361" cy="2501"/>
            </a:xfrm>
          </p:grpSpPr>
          <p:sp>
            <p:nvSpPr>
              <p:cNvPr id="163" name="Text Box 38"/>
              <p:cNvSpPr txBox="1">
                <a:spLocks noChangeArrowheads="1"/>
              </p:cNvSpPr>
              <p:nvPr/>
            </p:nvSpPr>
            <p:spPr bwMode="auto">
              <a:xfrm>
                <a:off x="2607" y="1488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5</a:t>
                </a:r>
              </a:p>
            </p:txBody>
          </p:sp>
          <p:sp>
            <p:nvSpPr>
              <p:cNvPr id="164" name="Text Box 39"/>
              <p:cNvSpPr txBox="1">
                <a:spLocks noChangeArrowheads="1"/>
              </p:cNvSpPr>
              <p:nvPr/>
            </p:nvSpPr>
            <p:spPr bwMode="auto">
              <a:xfrm>
                <a:off x="4239" y="2544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65" name="Text Box 40"/>
              <p:cNvSpPr txBox="1">
                <a:spLocks noChangeArrowheads="1"/>
              </p:cNvSpPr>
              <p:nvPr/>
            </p:nvSpPr>
            <p:spPr bwMode="auto">
              <a:xfrm>
                <a:off x="1503" y="2016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66" name="Text Box 41"/>
              <p:cNvSpPr txBox="1">
                <a:spLocks noChangeArrowheads="1"/>
              </p:cNvSpPr>
              <p:nvPr/>
            </p:nvSpPr>
            <p:spPr bwMode="auto">
              <a:xfrm>
                <a:off x="2895" y="1776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67" name="Text Box 42"/>
              <p:cNvSpPr txBox="1">
                <a:spLocks noChangeArrowheads="1"/>
              </p:cNvSpPr>
              <p:nvPr/>
            </p:nvSpPr>
            <p:spPr bwMode="auto">
              <a:xfrm>
                <a:off x="3903" y="1680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68" name="Text Box 43"/>
              <p:cNvSpPr txBox="1">
                <a:spLocks noChangeArrowheads="1"/>
              </p:cNvSpPr>
              <p:nvPr/>
            </p:nvSpPr>
            <p:spPr bwMode="auto">
              <a:xfrm>
                <a:off x="1215" y="2928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69" name="Text Box 44"/>
              <p:cNvSpPr txBox="1">
                <a:spLocks noChangeArrowheads="1"/>
              </p:cNvSpPr>
              <p:nvPr/>
            </p:nvSpPr>
            <p:spPr bwMode="auto">
              <a:xfrm>
                <a:off x="1887" y="2112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5</a:t>
                </a:r>
              </a:p>
            </p:txBody>
          </p:sp>
          <p:sp>
            <p:nvSpPr>
              <p:cNvPr id="170" name="Text Box 45"/>
              <p:cNvSpPr txBox="1">
                <a:spLocks noChangeArrowheads="1"/>
              </p:cNvSpPr>
              <p:nvPr/>
            </p:nvSpPr>
            <p:spPr bwMode="auto">
              <a:xfrm>
                <a:off x="3039" y="2064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71" name="Text Box 46"/>
              <p:cNvSpPr txBox="1">
                <a:spLocks noChangeArrowheads="1"/>
              </p:cNvSpPr>
              <p:nvPr/>
            </p:nvSpPr>
            <p:spPr bwMode="auto">
              <a:xfrm>
                <a:off x="1695" y="2976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72" name="Text Box 47"/>
              <p:cNvSpPr txBox="1">
                <a:spLocks noChangeArrowheads="1"/>
              </p:cNvSpPr>
              <p:nvPr/>
            </p:nvSpPr>
            <p:spPr bwMode="auto">
              <a:xfrm>
                <a:off x="3471" y="2352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73" name="Text Box 48"/>
              <p:cNvSpPr txBox="1">
                <a:spLocks noChangeArrowheads="1"/>
              </p:cNvSpPr>
              <p:nvPr/>
            </p:nvSpPr>
            <p:spPr bwMode="auto">
              <a:xfrm>
                <a:off x="1887" y="2592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74" name="Text Box 49"/>
              <p:cNvSpPr txBox="1">
                <a:spLocks noChangeArrowheads="1"/>
              </p:cNvSpPr>
              <p:nvPr/>
            </p:nvSpPr>
            <p:spPr bwMode="auto">
              <a:xfrm>
                <a:off x="2559" y="3072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2</a:t>
                </a:r>
              </a:p>
            </p:txBody>
          </p:sp>
          <p:sp>
            <p:nvSpPr>
              <p:cNvPr id="175" name="Text Box 50"/>
              <p:cNvSpPr txBox="1">
                <a:spLocks noChangeArrowheads="1"/>
              </p:cNvSpPr>
              <p:nvPr/>
            </p:nvSpPr>
            <p:spPr bwMode="auto">
              <a:xfrm>
                <a:off x="1839" y="3552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76" name="Text Box 51"/>
              <p:cNvSpPr txBox="1">
                <a:spLocks noChangeArrowheads="1"/>
              </p:cNvSpPr>
              <p:nvPr/>
            </p:nvSpPr>
            <p:spPr bwMode="auto">
              <a:xfrm>
                <a:off x="2991" y="2976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77" name="Text Box 52"/>
              <p:cNvSpPr txBox="1">
                <a:spLocks noChangeArrowheads="1"/>
              </p:cNvSpPr>
              <p:nvPr/>
            </p:nvSpPr>
            <p:spPr bwMode="auto">
              <a:xfrm>
                <a:off x="2607" y="2592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78" name="Text Box 53"/>
              <p:cNvSpPr txBox="1">
                <a:spLocks noChangeArrowheads="1"/>
              </p:cNvSpPr>
              <p:nvPr/>
            </p:nvSpPr>
            <p:spPr bwMode="auto">
              <a:xfrm>
                <a:off x="3423" y="3360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79" name="Text Box 54"/>
              <p:cNvSpPr txBox="1">
                <a:spLocks noChangeArrowheads="1"/>
              </p:cNvSpPr>
              <p:nvPr/>
            </p:nvSpPr>
            <p:spPr bwMode="auto">
              <a:xfrm>
                <a:off x="2271" y="2448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4</a:t>
                </a:r>
              </a:p>
            </p:txBody>
          </p:sp>
          <p:sp>
            <p:nvSpPr>
              <p:cNvPr id="180" name="Text Box 55"/>
              <p:cNvSpPr txBox="1">
                <a:spLocks noChangeArrowheads="1"/>
              </p:cNvSpPr>
              <p:nvPr/>
            </p:nvSpPr>
            <p:spPr bwMode="auto">
              <a:xfrm>
                <a:off x="2127" y="1872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81" name="Text Box 56"/>
              <p:cNvSpPr txBox="1">
                <a:spLocks noChangeArrowheads="1"/>
              </p:cNvSpPr>
              <p:nvPr/>
            </p:nvSpPr>
            <p:spPr bwMode="auto">
              <a:xfrm>
                <a:off x="2703" y="2256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  <p:sp>
            <p:nvSpPr>
              <p:cNvPr id="182" name="Text Box 57"/>
              <p:cNvSpPr txBox="1">
                <a:spLocks noChangeArrowheads="1"/>
              </p:cNvSpPr>
              <p:nvPr/>
            </p:nvSpPr>
            <p:spPr bwMode="auto">
              <a:xfrm>
                <a:off x="3375" y="2832"/>
                <a:ext cx="33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>
                        <a:lumMod val="85000"/>
                      </a:schemeClr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3</a:t>
                </a:r>
              </a:p>
            </p:txBody>
          </p:sp>
        </p:grpSp>
      </p:grpSp>
      <p:sp>
        <p:nvSpPr>
          <p:cNvPr id="92" name="Tijdelijke aanduiding voor inhoud 2"/>
          <p:cNvSpPr txBox="1">
            <a:spLocks/>
          </p:cNvSpPr>
          <p:nvPr/>
        </p:nvSpPr>
        <p:spPr>
          <a:xfrm>
            <a:off x="840231" y="142722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/>
              <a:t>Eerst goedkoopste paden aanleggen</a:t>
            </a:r>
            <a:endParaRPr lang="nl-NL" dirty="0"/>
          </a:p>
          <a:p>
            <a:pPr marL="457200" lvl="1" indent="0">
              <a:buNone/>
            </a:pPr>
            <a:r>
              <a:rPr lang="nl-NL" dirty="0"/>
              <a:t>Kies steeds de goedkoopste verbinding</a:t>
            </a:r>
          </a:p>
          <a:p>
            <a:pPr lvl="1">
              <a:buFontTx/>
              <a:buChar char="-"/>
            </a:pPr>
            <a:r>
              <a:rPr lang="nl-NL" dirty="0"/>
              <a:t>Vermijd gesloten circuit (</a:t>
            </a:r>
            <a:r>
              <a:rPr lang="nl-NL"/>
              <a:t>een rondgang)</a:t>
            </a:r>
            <a:endParaRPr lang="nl-NL" dirty="0"/>
          </a:p>
          <a:p>
            <a:pPr lvl="1">
              <a:buFontTx/>
              <a:buChar char="-"/>
            </a:pPr>
            <a:r>
              <a:rPr lang="nl-NL" dirty="0"/>
              <a:t>Totdat alle huizen met elkaar zijn verbonden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332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6226003" y="3051208"/>
            <a:ext cx="5965997" cy="3806792"/>
            <a:chOff x="1371600" y="2209800"/>
            <a:chExt cx="6553200" cy="4181475"/>
          </a:xfrm>
        </p:grpSpPr>
        <p:pic>
          <p:nvPicPr>
            <p:cNvPr id="6" name="Picture 3" descr="muddycit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2209800"/>
              <a:ext cx="6553200" cy="418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1981200" y="2319338"/>
              <a:ext cx="5334000" cy="3916363"/>
              <a:chOff x="1981200" y="2362200"/>
              <a:chExt cx="5334000" cy="3916363"/>
            </a:xfrm>
          </p:grpSpPr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981200" y="2590800"/>
                <a:ext cx="5334000" cy="3352800"/>
                <a:chOff x="1248" y="1632"/>
                <a:chExt cx="3360" cy="2112"/>
              </a:xfrm>
            </p:grpSpPr>
            <p:sp>
              <p:nvSpPr>
                <p:cNvPr id="52" name="Oval 5"/>
                <p:cNvSpPr>
                  <a:spLocks noChangeArrowheads="1"/>
                </p:cNvSpPr>
                <p:nvPr/>
              </p:nvSpPr>
              <p:spPr bwMode="auto">
                <a:xfrm>
                  <a:off x="1824" y="1632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3" name="Oval 6"/>
                <p:cNvSpPr>
                  <a:spLocks noChangeArrowheads="1"/>
                </p:cNvSpPr>
                <p:nvPr/>
              </p:nvSpPr>
              <p:spPr bwMode="auto">
                <a:xfrm>
                  <a:off x="3312" y="1632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4" name="Oval 7"/>
                <p:cNvSpPr>
                  <a:spLocks noChangeArrowheads="1"/>
                </p:cNvSpPr>
                <p:nvPr/>
              </p:nvSpPr>
              <p:spPr bwMode="auto">
                <a:xfrm>
                  <a:off x="4320" y="1968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5" name="Oval 8"/>
                <p:cNvSpPr>
                  <a:spLocks noChangeArrowheads="1"/>
                </p:cNvSpPr>
                <p:nvPr/>
              </p:nvSpPr>
              <p:spPr bwMode="auto">
                <a:xfrm>
                  <a:off x="2976" y="2496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6" name="Oval 9"/>
                <p:cNvSpPr>
                  <a:spLocks noChangeArrowheads="1"/>
                </p:cNvSpPr>
                <p:nvPr/>
              </p:nvSpPr>
              <p:spPr bwMode="auto">
                <a:xfrm>
                  <a:off x="2544" y="1968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7" name="Oval 10"/>
                <p:cNvSpPr>
                  <a:spLocks noChangeArrowheads="1"/>
                </p:cNvSpPr>
                <p:nvPr/>
              </p:nvSpPr>
              <p:spPr bwMode="auto">
                <a:xfrm>
                  <a:off x="1440" y="2448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8" name="Oval 11"/>
                <p:cNvSpPr>
                  <a:spLocks noChangeArrowheads="1"/>
                </p:cNvSpPr>
                <p:nvPr/>
              </p:nvSpPr>
              <p:spPr bwMode="auto">
                <a:xfrm>
                  <a:off x="1248" y="3360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59" name="Oval 12"/>
                <p:cNvSpPr>
                  <a:spLocks noChangeArrowheads="1"/>
                </p:cNvSpPr>
                <p:nvPr/>
              </p:nvSpPr>
              <p:spPr bwMode="auto">
                <a:xfrm>
                  <a:off x="2256" y="2976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0" name="Oval 13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1" name="Oval 14"/>
                <p:cNvSpPr>
                  <a:spLocks noChangeArrowheads="1"/>
                </p:cNvSpPr>
                <p:nvPr/>
              </p:nvSpPr>
              <p:spPr bwMode="auto">
                <a:xfrm>
                  <a:off x="3936" y="3024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9" name="Group 15"/>
              <p:cNvGrpSpPr>
                <a:grpSpLocks/>
              </p:cNvGrpSpPr>
              <p:nvPr/>
            </p:nvGrpSpPr>
            <p:grpSpPr bwMode="auto">
              <a:xfrm>
                <a:off x="2209800" y="2819400"/>
                <a:ext cx="4800600" cy="2819400"/>
                <a:chOff x="1392" y="1776"/>
                <a:chExt cx="3024" cy="1776"/>
              </a:xfrm>
            </p:grpSpPr>
            <p:sp>
              <p:nvSpPr>
                <p:cNvPr id="31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488" y="3168"/>
                  <a:ext cx="76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" name="Group 17"/>
                <p:cNvGrpSpPr>
                  <a:grpSpLocks/>
                </p:cNvGrpSpPr>
                <p:nvPr/>
              </p:nvGrpSpPr>
              <p:grpSpPr bwMode="auto">
                <a:xfrm>
                  <a:off x="1392" y="1776"/>
                  <a:ext cx="3024" cy="1776"/>
                  <a:chOff x="1392" y="1776"/>
                  <a:chExt cx="3024" cy="1776"/>
                </a:xfrm>
              </p:grpSpPr>
              <p:sp>
                <p:nvSpPr>
                  <p:cNvPr id="3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29" y="1917"/>
                    <a:ext cx="288" cy="53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2736"/>
                    <a:ext cx="144" cy="62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3552"/>
                    <a:ext cx="124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3216"/>
                    <a:ext cx="336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28" y="2160"/>
                    <a:ext cx="816" cy="38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824"/>
                    <a:ext cx="432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776"/>
                    <a:ext cx="120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1824"/>
                    <a:ext cx="72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32" y="1872"/>
                    <a:ext cx="528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2256"/>
                    <a:ext cx="240" cy="72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2688"/>
                    <a:ext cx="576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2208"/>
                    <a:ext cx="288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44" y="2736"/>
                    <a:ext cx="432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8" y="2784"/>
                    <a:ext cx="192" cy="67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72" y="3216"/>
                    <a:ext cx="864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2688"/>
                    <a:ext cx="672" cy="38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1920"/>
                    <a:ext cx="480" cy="110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28" y="2256"/>
                    <a:ext cx="288" cy="76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68" y="1920"/>
                    <a:ext cx="288" cy="57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" name="Group 37"/>
              <p:cNvGrpSpPr>
                <a:grpSpLocks/>
              </p:cNvGrpSpPr>
              <p:nvPr/>
            </p:nvGrpSpPr>
            <p:grpSpPr bwMode="auto">
              <a:xfrm>
                <a:off x="1981200" y="2362200"/>
                <a:ext cx="5294313" cy="3916363"/>
                <a:chOff x="1248" y="1488"/>
                <a:chExt cx="3335" cy="2467"/>
              </a:xfrm>
            </p:grpSpPr>
            <p:sp>
              <p:nvSpPr>
                <p:cNvPr id="11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640" y="1488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5</a:t>
                  </a:r>
                </a:p>
              </p:txBody>
            </p:sp>
            <p:sp>
              <p:nvSpPr>
                <p:cNvPr id="12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272" y="2544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13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536" y="2016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14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28" y="1776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15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936" y="1680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1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248" y="2928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17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920" y="211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5</a:t>
                  </a:r>
                </a:p>
              </p:txBody>
            </p:sp>
            <p:sp>
              <p:nvSpPr>
                <p:cNvPr id="18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072" y="2064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19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728" y="2976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20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3504" y="235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1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920" y="259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2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592" y="307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23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872" y="355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4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024" y="2976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25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640" y="259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6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456" y="3360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7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28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160" y="187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29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736" y="2256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 dirty="0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3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408" y="2832"/>
                  <a:ext cx="311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Palatino Linotype" panose="0204050205050503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Arial" panose="020B0604020202020204" pitchFamily="34" charset="0"/>
                      <a:ea typeface="ＭＳ Ｐゴシック" panose="020B0600070205080204" pitchFamily="34" charset="-128"/>
                    </a:rPr>
                    <a:t>3</a:t>
                  </a:r>
                </a:p>
              </p:txBody>
            </p:sp>
          </p:grp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 strategieën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b="1" dirty="0"/>
              <a:t>Strategie 1: Alle mogelijkheden berekenen</a:t>
            </a:r>
          </a:p>
          <a:p>
            <a:pPr>
              <a:buFontTx/>
              <a:buChar char="-"/>
            </a:pPr>
            <a:r>
              <a:rPr lang="nl-NL" dirty="0"/>
              <a:t>Brute force</a:t>
            </a:r>
          </a:p>
          <a:p>
            <a:pPr>
              <a:buFontTx/>
              <a:buChar char="-"/>
            </a:pPr>
            <a:r>
              <a:rPr lang="nl-NL" dirty="0"/>
              <a:t>Héél erg veel werk</a:t>
            </a:r>
          </a:p>
          <a:p>
            <a:pPr marL="0" indent="0">
              <a:buNone/>
            </a:pPr>
            <a:r>
              <a:rPr lang="nl-NL" b="1" dirty="0"/>
              <a:t>Strategie 2: Dure straten elimineren</a:t>
            </a:r>
          </a:p>
          <a:p>
            <a:pPr marL="0" indent="0">
              <a:buNone/>
            </a:pPr>
            <a:r>
              <a:rPr lang="nl-NL" dirty="0"/>
              <a:t>- Aardig wat werk!</a:t>
            </a:r>
          </a:p>
          <a:p>
            <a:pPr marL="0" indent="0">
              <a:buNone/>
            </a:pPr>
            <a:r>
              <a:rPr lang="nl-NL" b="1" dirty="0"/>
              <a:t>Strategie 3: Eerst goedkoopste paden</a:t>
            </a:r>
          </a:p>
          <a:p>
            <a:pPr>
              <a:buFontTx/>
              <a:buChar char="-"/>
            </a:pPr>
            <a:r>
              <a:rPr lang="nl-NL" dirty="0"/>
              <a:t>Kost het minste tijd om uit te voeren</a:t>
            </a:r>
          </a:p>
          <a:p>
            <a:pPr marL="0" indent="0">
              <a:buNone/>
            </a:pPr>
            <a:r>
              <a:rPr lang="nl-NL" dirty="0"/>
              <a:t>(efficiënt algoritme)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9769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 strategieën naar algoritmen </a:t>
            </a:r>
            <a:br>
              <a:rPr lang="nl-NL" dirty="0"/>
            </a:br>
            <a:r>
              <a:rPr lang="nl-NL" sz="2000" dirty="0"/>
              <a:t>(</a:t>
            </a:r>
            <a:r>
              <a:rPr lang="nl-NL" sz="2000" dirty="0" err="1"/>
              <a:t>Opdracht_werkblad</a:t>
            </a:r>
            <a:r>
              <a:rPr lang="nl-NL" sz="2000" dirty="0"/>
              <a:t> – 10 min)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nl-NL" dirty="0"/>
              <a:t>Strategie 3 (eerst goedkoopste padden):</a:t>
            </a:r>
            <a:br>
              <a:rPr lang="nl-NL" dirty="0"/>
            </a:br>
            <a:br>
              <a:rPr lang="nl-NL" dirty="0"/>
            </a:br>
            <a:r>
              <a:rPr lang="nl-NL" dirty="0"/>
              <a:t>1. Kies een willekeurig knoop als begin van de boom.</a:t>
            </a:r>
            <a:br>
              <a:rPr lang="nl-NL" dirty="0"/>
            </a:br>
            <a:r>
              <a:rPr lang="nl-NL" dirty="0"/>
              <a:t>2. Bepaal twee knopen waarvan één wel in de boom zit en de ander niet, met de meest minimale lengte (vermijd gesloten circuit).</a:t>
            </a:r>
            <a:br>
              <a:rPr lang="nl-NL" dirty="0"/>
            </a:br>
            <a:r>
              <a:rPr lang="nl-NL" dirty="0"/>
              <a:t>3. Voeg de tak toe aan je boom. (Als er meerdere mogelijkheden zijn, kies je willekeurig) </a:t>
            </a:r>
            <a:br>
              <a:rPr lang="nl-NL" dirty="0"/>
            </a:br>
            <a:r>
              <a:rPr lang="nl-NL" dirty="0"/>
              <a:t>4. Zitten alle knopen in je boom? Stop. Zo niet, ga naar stap 2.</a:t>
            </a:r>
            <a:br>
              <a:rPr lang="nl-NL" dirty="0"/>
            </a:br>
            <a:r>
              <a:rPr lang="nl-NL" dirty="0"/>
              <a:t>Dit noemen we een </a:t>
            </a:r>
            <a:r>
              <a:rPr lang="nl-NL" b="1" dirty="0"/>
              <a:t>algoritme</a:t>
            </a:r>
            <a:r>
              <a:rPr lang="nl-NL" dirty="0"/>
              <a:t>.</a:t>
            </a:r>
          </a:p>
          <a:p>
            <a:pPr>
              <a:buFontTx/>
              <a:buChar char="-"/>
            </a:pPr>
            <a:endParaRPr lang="nl-NL" b="1" dirty="0"/>
          </a:p>
          <a:p>
            <a:pPr>
              <a:buFontTx/>
              <a:buChar char="-"/>
            </a:pPr>
            <a:r>
              <a:rPr lang="nl-NL" b="1" dirty="0"/>
              <a:t>Volg de instructie in “</a:t>
            </a:r>
            <a:r>
              <a:rPr lang="nl-NL" b="1" dirty="0">
                <a:hlinkClick r:id="rId3" action="ppaction://hlinkfile"/>
              </a:rPr>
              <a:t>Opdracht</a:t>
            </a:r>
            <a:r>
              <a:rPr lang="nl-NL" b="1" dirty="0"/>
              <a:t> – werkblad ” </a:t>
            </a:r>
            <a:br>
              <a:rPr lang="nl-NL" b="1" dirty="0"/>
            </a:br>
            <a:endParaRPr lang="nl-NL" b="1" dirty="0"/>
          </a:p>
          <a:p>
            <a:pPr>
              <a:buFontTx/>
              <a:buChar char="-"/>
            </a:pPr>
            <a:r>
              <a:rPr lang="nl-NL" b="1" dirty="0"/>
              <a:t>beantwoordt de vragen</a:t>
            </a:r>
            <a:br>
              <a:rPr lang="nl-NL" b="1" dirty="0"/>
            </a:br>
            <a:br>
              <a:rPr lang="nl-NL" dirty="0"/>
            </a:br>
            <a:r>
              <a:rPr lang="nl-NL" dirty="0"/>
              <a:t>(dezelfde groepjes)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8922" y="3996412"/>
            <a:ext cx="4103077" cy="286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06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 strategieën naar algoritmen </a:t>
            </a:r>
            <a:br>
              <a:rPr lang="nl-NL" dirty="0"/>
            </a:br>
            <a:r>
              <a:rPr lang="nl-NL" sz="2000" dirty="0"/>
              <a:t>(oplossing)</a:t>
            </a:r>
          </a:p>
        </p:txBody>
      </p:sp>
      <p:pic>
        <p:nvPicPr>
          <p:cNvPr id="5" name="Afbeelding 4"/>
          <p:cNvPicPr/>
          <p:nvPr/>
        </p:nvPicPr>
        <p:blipFill>
          <a:blip r:embed="rId3"/>
          <a:stretch>
            <a:fillRect/>
          </a:stretch>
        </p:blipFill>
        <p:spPr>
          <a:xfrm>
            <a:off x="1495552" y="2275141"/>
            <a:ext cx="7550912" cy="411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5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modderdorp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965" y="1524175"/>
            <a:ext cx="8504070" cy="53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4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afloop</a:t>
            </a:r>
            <a:endParaRPr lang="en-US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Belangrijke aspecten voor algoritmen:</a:t>
            </a:r>
          </a:p>
          <a:p>
            <a:r>
              <a:rPr lang="nl-NL" dirty="0"/>
              <a:t>Is het algoritme generiek? Werkt het algoritme ook voor andere </a:t>
            </a:r>
            <a:r>
              <a:rPr lang="nl-NL" dirty="0" err="1"/>
              <a:t>grafen</a:t>
            </a:r>
            <a:r>
              <a:rPr lang="nl-NL" dirty="0"/>
              <a:t>?</a:t>
            </a:r>
          </a:p>
          <a:p>
            <a:r>
              <a:rPr lang="nl-NL" dirty="0"/>
              <a:t>Levert het algoritme altijd een optimale oplossing? En levert het altijd een correcte oplossing?</a:t>
            </a:r>
          </a:p>
          <a:p>
            <a:r>
              <a:rPr lang="nl-NL" dirty="0"/>
              <a:t>Hoe efficiënt is het algoritme? Zou het nog steeds snel genoeg zijn als de hoeveelheid knopen (huizen) en lijnen (wegen) veel groter zou zijn? (</a:t>
            </a:r>
            <a:r>
              <a:rPr lang="nl-NL" i="1" dirty="0"/>
              <a:t>complexiteit</a:t>
            </a:r>
            <a:r>
              <a:rPr lang="nl-NL" dirty="0"/>
              <a:t>). 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De hoeveelheid werk neemt toe als de hoeveelheid gegevens stijgt. </a:t>
            </a:r>
          </a:p>
          <a:p>
            <a:pPr marL="0" indent="0">
              <a:buNone/>
            </a:pPr>
            <a:r>
              <a:rPr lang="nl-NL"/>
              <a:t>- Hiervoor </a:t>
            </a:r>
            <a:r>
              <a:rPr lang="nl-NL" dirty="0"/>
              <a:t>moeten slimme algoritmen worden uitgedacht.</a:t>
            </a:r>
          </a:p>
        </p:txBody>
      </p:sp>
    </p:spTree>
    <p:extLst>
      <p:ext uri="{BB962C8B-B14F-4D97-AF65-F5344CB8AC3E}">
        <p14:creationId xmlns:p14="http://schemas.microsoft.com/office/powerpoint/2010/main" val="2844151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gebruikt</a:t>
            </a:r>
            <a:r>
              <a:rPr lang="en-US" dirty="0"/>
              <a:t>? </a:t>
            </a:r>
          </a:p>
        </p:txBody>
      </p:sp>
      <p:pic>
        <p:nvPicPr>
          <p:cNvPr id="9" name="Picture 2" descr="Afbeeldingsresultaat voor internet cables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4" y="1742144"/>
            <a:ext cx="8812001" cy="511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8919385" y="1321356"/>
            <a:ext cx="318991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 </a:t>
            </a:r>
            <a:r>
              <a:rPr lang="en-US" dirty="0" err="1"/>
              <a:t>aanleg</a:t>
            </a:r>
            <a:r>
              <a:rPr lang="en-US" dirty="0"/>
              <a:t> van </a:t>
            </a:r>
            <a:r>
              <a:rPr lang="en-US" dirty="0" err="1"/>
              <a:t>internetkabels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dirty="0" err="1"/>
              <a:t>Electriciteitsnetwerken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dirty="0"/>
              <a:t>Telefoonnetwerken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dirty="0"/>
              <a:t>Aanleg van het riool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dirty="0" err="1"/>
              <a:t>Etc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645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Uitdaging: het modderdorp </a:t>
            </a:r>
            <a:r>
              <a:rPr lang="nl-NL" sz="2000" dirty="0"/>
              <a:t>(</a:t>
            </a:r>
            <a:r>
              <a:rPr lang="nl-NL" sz="2000" dirty="0" err="1"/>
              <a:t>Modderdorp_werkblad</a:t>
            </a:r>
            <a:r>
              <a:rPr lang="nl-NL" sz="2000" dirty="0"/>
              <a:t> – 4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(In groepjes van 2 leerlingen)</a:t>
            </a:r>
            <a:br>
              <a:rPr lang="nl-NL" dirty="0"/>
            </a:br>
            <a:br>
              <a:rPr lang="nl-NL" b="1" dirty="0"/>
            </a:br>
            <a:r>
              <a:rPr lang="nl-NL" b="1" dirty="0"/>
              <a:t>Probleem:</a:t>
            </a:r>
          </a:p>
          <a:p>
            <a:pPr>
              <a:defRPr/>
            </a:pPr>
            <a:r>
              <a:rPr lang="nl-NL" dirty="0"/>
              <a:t>Het dorp heeft nog geen geasfalteerde wegen</a:t>
            </a:r>
          </a:p>
          <a:p>
            <a:pPr>
              <a:defRPr/>
            </a:pPr>
            <a:r>
              <a:rPr lang="nl-NL" dirty="0"/>
              <a:t>Als het regent heeft iedereen modderige schoenen, heel vervelend</a:t>
            </a:r>
          </a:p>
          <a:p>
            <a:pPr>
              <a:defRPr/>
            </a:pPr>
            <a:r>
              <a:rPr lang="nl-NL" dirty="0"/>
              <a:t>De burgermeester wil de wegen asfalteren, maar ook een zwembad bouwen. Hij wil het dus goedkoop houden en niet alle wegen asfalteren.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  <a:defRPr/>
            </a:pPr>
            <a:r>
              <a:rPr lang="nl-NL" b="1" dirty="0"/>
              <a:t>Uitdaging:</a:t>
            </a:r>
          </a:p>
          <a:p>
            <a:pPr>
              <a:defRPr/>
            </a:pPr>
            <a:r>
              <a:rPr lang="nl-NL" dirty="0"/>
              <a:t>Asfalteer sommige wegen</a:t>
            </a:r>
          </a:p>
          <a:p>
            <a:pPr>
              <a:defRPr/>
            </a:pPr>
            <a:r>
              <a:rPr lang="nl-NL" dirty="0"/>
              <a:t>Elk blokje (ook het bruggetje) kost 1000 euro om te asfalteren</a:t>
            </a:r>
          </a:p>
          <a:p>
            <a:pPr>
              <a:defRPr/>
            </a:pPr>
            <a:r>
              <a:rPr lang="nl-NL" dirty="0"/>
              <a:t>Zorg dat iedereen overal kan komen via een geasfalteerde weg</a:t>
            </a:r>
          </a:p>
          <a:p>
            <a:pPr>
              <a:defRPr/>
            </a:pPr>
            <a:r>
              <a:rPr lang="nl-NL" dirty="0"/>
              <a:t>Houd het zo goedkoop mogelijk.</a:t>
            </a:r>
          </a:p>
        </p:txBody>
      </p:sp>
    </p:spTree>
    <p:extLst>
      <p:ext uri="{BB962C8B-B14F-4D97-AF65-F5344CB8AC3E}">
        <p14:creationId xmlns:p14="http://schemas.microsoft.com/office/powerpoint/2010/main" val="24990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Modderige dorp: jouw oplossingen</a:t>
            </a: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en-US" dirty="0"/>
              <a:t>Welke oplossing heb je en hoeveel gaat het kosten (hoeveel blokjes heb je geasfalteerd)?</a:t>
            </a:r>
          </a:p>
          <a:p>
            <a:r>
              <a:rPr lang="nl-NL" altLang="en-US" dirty="0"/>
              <a:t>Wat was jouw aanpak om de beste oplossing te vinden?</a:t>
            </a:r>
          </a:p>
          <a:p>
            <a:r>
              <a:rPr lang="nl-NL" altLang="en-US" dirty="0"/>
              <a:t>Denk je dat het nog slimmer kan?</a:t>
            </a:r>
          </a:p>
          <a:p>
            <a:endParaRPr lang="nl-NL" altLang="en-US" dirty="0"/>
          </a:p>
          <a:p>
            <a:endParaRPr lang="nl-NL" altLang="en-US" dirty="0"/>
          </a:p>
        </p:txBody>
      </p:sp>
    </p:spTree>
    <p:extLst>
      <p:ext uri="{BB962C8B-B14F-4D97-AF65-F5344CB8AC3E}">
        <p14:creationId xmlns:p14="http://schemas.microsoft.com/office/powerpoint/2010/main" val="19205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B1D07-84E7-4DDE-A9F4-D9661035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02834"/>
          </a:xfrm>
        </p:spPr>
        <p:txBody>
          <a:bodyPr/>
          <a:lstStyle/>
          <a:p>
            <a:pPr algn="ctr"/>
            <a:r>
              <a:rPr lang="nl-NL" dirty="0"/>
              <a:t>Je hebt toch wel goed nagedacht voor</a:t>
            </a:r>
            <a:br>
              <a:rPr lang="nl-NL" dirty="0"/>
            </a:br>
            <a:r>
              <a:rPr lang="nl-NL" dirty="0"/>
              <a:t>je doorklikte!</a:t>
            </a:r>
            <a:br>
              <a:rPr lang="nl-NL" dirty="0"/>
            </a:br>
            <a:br>
              <a:rPr lang="nl-NL" dirty="0"/>
            </a:br>
            <a:r>
              <a:rPr lang="nl-NL" dirty="0"/>
              <a:t>Zo niet probeer het echt even zelf.</a:t>
            </a:r>
          </a:p>
        </p:txBody>
      </p:sp>
    </p:spTree>
    <p:extLst>
      <p:ext uri="{BB962C8B-B14F-4D97-AF65-F5344CB8AC3E}">
        <p14:creationId xmlns:p14="http://schemas.microsoft.com/office/powerpoint/2010/main" val="121227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53415"/>
            <a:ext cx="8345566" cy="5404585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07707" y="156728"/>
            <a:ext cx="10515600" cy="1325563"/>
          </a:xfrm>
        </p:spPr>
        <p:txBody>
          <a:bodyPr/>
          <a:lstStyle/>
          <a:p>
            <a:r>
              <a:rPr lang="nl-NL" dirty="0"/>
              <a:t>Een oplossing: Klopt deze?</a:t>
            </a:r>
          </a:p>
        </p:txBody>
      </p:sp>
    </p:spTree>
    <p:extLst>
      <p:ext uri="{BB962C8B-B14F-4D97-AF65-F5344CB8AC3E}">
        <p14:creationId xmlns:p14="http://schemas.microsoft.com/office/powerpoint/2010/main" val="181779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53415"/>
            <a:ext cx="8345566" cy="5404585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07707" y="156728"/>
            <a:ext cx="10515600" cy="1325563"/>
          </a:xfrm>
        </p:spPr>
        <p:txBody>
          <a:bodyPr/>
          <a:lstStyle/>
          <a:p>
            <a:r>
              <a:rPr lang="nl-NL" dirty="0"/>
              <a:t>Een oplossing: 23 blokjes geasfalteerd</a:t>
            </a:r>
          </a:p>
        </p:txBody>
      </p:sp>
    </p:spTree>
    <p:extLst>
      <p:ext uri="{BB962C8B-B14F-4D97-AF65-F5344CB8AC3E}">
        <p14:creationId xmlns:p14="http://schemas.microsoft.com/office/powerpoint/2010/main" val="1498145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325" y="1165761"/>
            <a:ext cx="9083749" cy="5692239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944078" y="0"/>
            <a:ext cx="10515600" cy="1325563"/>
          </a:xfrm>
        </p:spPr>
        <p:txBody>
          <a:bodyPr/>
          <a:lstStyle/>
          <a:p>
            <a:r>
              <a:rPr lang="nl-NL" dirty="0"/>
              <a:t>Nog een oplossing</a:t>
            </a:r>
          </a:p>
        </p:txBody>
      </p:sp>
    </p:spTree>
    <p:extLst>
      <p:ext uri="{BB962C8B-B14F-4D97-AF65-F5344CB8AC3E}">
        <p14:creationId xmlns:p14="http://schemas.microsoft.com/office/powerpoint/2010/main" val="428639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325" y="1165761"/>
            <a:ext cx="9083749" cy="5692239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944078" y="0"/>
            <a:ext cx="10515600" cy="1325563"/>
          </a:xfrm>
        </p:spPr>
        <p:txBody>
          <a:bodyPr/>
          <a:lstStyle/>
          <a:p>
            <a:r>
              <a:rPr lang="nl-NL" dirty="0"/>
              <a:t>Nog een oplossing: 23 blokjes geasfalteerd</a:t>
            </a:r>
          </a:p>
        </p:txBody>
      </p:sp>
    </p:spTree>
    <p:extLst>
      <p:ext uri="{BB962C8B-B14F-4D97-AF65-F5344CB8AC3E}">
        <p14:creationId xmlns:p14="http://schemas.microsoft.com/office/powerpoint/2010/main" val="28055414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802</Words>
  <Application>Microsoft Office PowerPoint</Application>
  <PresentationFormat>Breedbeeld</PresentationFormat>
  <Paragraphs>348</Paragraphs>
  <Slides>21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Kantoorthema</vt:lpstr>
      <vt:lpstr>Modderdorp</vt:lpstr>
      <vt:lpstr>Het modderdorp</vt:lpstr>
      <vt:lpstr>Uitdaging: het modderdorp (Modderdorp_werkblad – 4 min)</vt:lpstr>
      <vt:lpstr>Modderige dorp: jouw oplossingen</vt:lpstr>
      <vt:lpstr>Je hebt toch wel goed nagedacht voor je doorklikte!  Zo niet probeer het echt even zelf.</vt:lpstr>
      <vt:lpstr>Een oplossing: Klopt deze?</vt:lpstr>
      <vt:lpstr>Een oplossing: 23 blokjes geasfalteerd</vt:lpstr>
      <vt:lpstr>Nog een oplossing</vt:lpstr>
      <vt:lpstr>Nog een oplossing: 23 blokjes geasfalteerd</vt:lpstr>
      <vt:lpstr>Modderdorp weergegeven als graaf</vt:lpstr>
      <vt:lpstr> Oplossing als een graaf</vt:lpstr>
      <vt:lpstr>Verschillende strategieën</vt:lpstr>
      <vt:lpstr>Strategie 1</vt:lpstr>
      <vt:lpstr>Strategie 2</vt:lpstr>
      <vt:lpstr>Strategie 2</vt:lpstr>
      <vt:lpstr>Strategie 3</vt:lpstr>
      <vt:lpstr>Verschillende strategieën</vt:lpstr>
      <vt:lpstr>Van strategieën naar algoritmen  (Opdracht_werkblad – 10 min)</vt:lpstr>
      <vt:lpstr>Van strategieën naar algoritmen  (oplossing)</vt:lpstr>
      <vt:lpstr>Na afloop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Kiezen met Kaarten</dc:title>
  <dc:creator>Renske Smetsers</dc:creator>
  <cp:lastModifiedBy>John Val</cp:lastModifiedBy>
  <cp:revision>54</cp:revision>
  <dcterms:created xsi:type="dcterms:W3CDTF">2018-01-02T13:24:41Z</dcterms:created>
  <dcterms:modified xsi:type="dcterms:W3CDTF">2018-10-18T20:29:09Z</dcterms:modified>
</cp:coreProperties>
</file>